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D034C-3B53-464C-B5B2-BD618698178E}" type="datetimeFigureOut">
              <a:rPr kumimoji="1" lang="ja-JP" altLang="en-US" smtClean="0"/>
              <a:t>2020/8/19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C87601-AB37-4A89-B020-EBF339FA786A}" type="slidenum">
              <a:rPr kumimoji="1" lang="ja-JP" altLang="en-US" smtClean="0"/>
              <a:t>‹#›</a:t>
            </a:fld>
            <a:endParaRPr kumimoji="1" lang="ja-JP" altLang="en-US"/>
          </a:p>
        </p:txBody>
      </p:sp>
    </p:spTree>
    <p:extLst>
      <p:ext uri="{BB962C8B-B14F-4D97-AF65-F5344CB8AC3E}">
        <p14:creationId xmlns:p14="http://schemas.microsoft.com/office/powerpoint/2010/main" val="947867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a:solidFill>
                  <a:schemeClr val="tx1"/>
                </a:solidFill>
                <a:effectLst/>
                <a:latin typeface="+mn-lt"/>
                <a:ea typeface="+mn-ea"/>
                <a:cs typeface="+mn-cs"/>
              </a:rPr>
              <a:t>省エネ</a:t>
            </a:r>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箇条による着眼点 </a:t>
            </a:r>
          </a:p>
          <a:p>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前段での使用実態の見極めが完了したら、ここからは実際の省エネ活動になります。しかし、多々ある装置の空気圧機器の中のどこから着手すれば速攻性があり効果的なのか多くの方々が難しく感じておられる事と思います。ここで紹介させていただくのは最適な効果を引き出すためには何に着眼すればよいのか、最適な改善効果を引き出せるのかを</a:t>
            </a:r>
            <a:r>
              <a:rPr kumimoji="1" lang="en-US" altLang="ja-JP" sz="1200" kern="1200" dirty="0">
                <a:solidFill>
                  <a:schemeClr val="tx1"/>
                </a:solidFill>
                <a:effectLst/>
                <a:latin typeface="+mn-lt"/>
                <a:ea typeface="+mn-ea"/>
                <a:cs typeface="+mn-cs"/>
              </a:rPr>
              <a:t>SMC</a:t>
            </a:r>
            <a:r>
              <a:rPr kumimoji="1" lang="ja-JP" altLang="ja-JP" sz="1200" kern="1200" dirty="0">
                <a:solidFill>
                  <a:schemeClr val="tx1"/>
                </a:solidFill>
                <a:effectLst/>
                <a:latin typeface="+mn-lt"/>
                <a:ea typeface="+mn-ea"/>
                <a:cs typeface="+mn-cs"/>
              </a:rPr>
              <a:t>として提案するＳＭＣによる省エネ</a:t>
            </a:r>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箇条による着眼点を解説します。省エネ６箇条とは様々な自動化機器業界で省エネ活動のテーマとして使われており</a:t>
            </a:r>
            <a:r>
              <a:rPr kumimoji="1" lang="en-US" altLang="ja-JP" sz="1200" kern="1200" dirty="0">
                <a:solidFill>
                  <a:schemeClr val="tx1"/>
                </a:solidFill>
                <a:effectLst/>
                <a:latin typeface="+mn-lt"/>
                <a:ea typeface="+mn-ea"/>
                <a:cs typeface="+mn-cs"/>
              </a:rPr>
              <a:t>SMC</a:t>
            </a:r>
            <a:r>
              <a:rPr kumimoji="1" lang="ja-JP" altLang="ja-JP" sz="1200" kern="1200" dirty="0">
                <a:solidFill>
                  <a:schemeClr val="tx1"/>
                </a:solidFill>
                <a:effectLst/>
                <a:latin typeface="+mn-lt"/>
                <a:ea typeface="+mn-ea"/>
                <a:cs typeface="+mn-cs"/>
              </a:rPr>
              <a:t>も「トメル・ヤメル・ナオス・サゲル・カエル・ヒロウ」のキーワードをテーマにして最適化器機による省エネ提案を行っています。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9568DD2B-7850-4080-B837-7690E28B427D}" type="slidenum">
              <a:rPr kumimoji="1" lang="ja-JP" altLang="en-US" smtClean="0"/>
              <a:pPr/>
              <a:t>1</a:t>
            </a:fld>
            <a:endParaRPr kumimoji="1" lang="ja-JP" altLang="en-US" dirty="0"/>
          </a:p>
        </p:txBody>
      </p:sp>
    </p:spTree>
    <p:extLst>
      <p:ext uri="{BB962C8B-B14F-4D97-AF65-F5344CB8AC3E}">
        <p14:creationId xmlns:p14="http://schemas.microsoft.com/office/powerpoint/2010/main" val="260506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230509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1498206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166824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98033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312497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99556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8785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298694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348501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423498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13A00E-3981-41F0-99B2-9A789BEAF664}" type="datetimeFigureOut">
              <a:rPr kumimoji="1" lang="ja-JP" altLang="en-US" smtClean="0"/>
              <a:t>2020/8/19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173512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3A00E-3981-41F0-99B2-9A789BEAF664}" type="datetimeFigureOut">
              <a:rPr kumimoji="1" lang="ja-JP" altLang="en-US" smtClean="0"/>
              <a:t>2020/8/19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55702-FB46-45D7-96B9-570AA3892DD2}" type="slidenum">
              <a:rPr kumimoji="1" lang="ja-JP" altLang="en-US" smtClean="0"/>
              <a:t>‹#›</a:t>
            </a:fld>
            <a:endParaRPr kumimoji="1" lang="ja-JP" altLang="en-US"/>
          </a:p>
        </p:txBody>
      </p:sp>
    </p:spTree>
    <p:extLst>
      <p:ext uri="{BB962C8B-B14F-4D97-AF65-F5344CB8AC3E}">
        <p14:creationId xmlns:p14="http://schemas.microsoft.com/office/powerpoint/2010/main" val="2959532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グループ化 29"/>
          <p:cNvGrpSpPr/>
          <p:nvPr/>
        </p:nvGrpSpPr>
        <p:grpSpPr>
          <a:xfrm>
            <a:off x="3215616" y="1268712"/>
            <a:ext cx="5391150" cy="4762500"/>
            <a:chOff x="1691616" y="1358724"/>
            <a:chExt cx="5391150" cy="4762500"/>
          </a:xfrm>
        </p:grpSpPr>
        <p:pic>
          <p:nvPicPr>
            <p:cNvPr id="3074" name="Picture 2"/>
            <p:cNvPicPr>
              <a:picLocks noChangeAspect="1" noChangeArrowheads="1"/>
            </p:cNvPicPr>
            <p:nvPr/>
          </p:nvPicPr>
          <p:blipFill>
            <a:blip r:embed="rId3" cstate="print"/>
            <a:srcRect/>
            <a:stretch>
              <a:fillRect/>
            </a:stretch>
          </p:blipFill>
          <p:spPr bwMode="auto">
            <a:xfrm>
              <a:off x="1691616" y="1358724"/>
              <a:ext cx="5391150" cy="4762500"/>
            </a:xfrm>
            <a:prstGeom prst="rect">
              <a:avLst/>
            </a:prstGeom>
            <a:noFill/>
            <a:ln w="9525">
              <a:noFill/>
              <a:miter lim="800000"/>
              <a:headEnd/>
              <a:tailEnd/>
            </a:ln>
          </p:spPr>
        </p:pic>
        <p:sp>
          <p:nvSpPr>
            <p:cNvPr id="9" name="テキスト ボックス 8"/>
            <p:cNvSpPr txBox="1"/>
            <p:nvPr/>
          </p:nvSpPr>
          <p:spPr>
            <a:xfrm>
              <a:off x="5868192" y="1538748"/>
              <a:ext cx="864096" cy="253916"/>
            </a:xfrm>
            <a:prstGeom prst="rect">
              <a:avLst/>
            </a:prstGeom>
            <a:noFill/>
          </p:spPr>
          <p:txBody>
            <a:bodyPr wrap="square" rtlCol="0">
              <a:spAutoFit/>
            </a:bodyPr>
            <a:lstStyle/>
            <a:p>
              <a:r>
                <a:rPr lang="ja-JP" altLang="en-US" sz="1050" dirty="0">
                  <a:solidFill>
                    <a:schemeClr val="bg1"/>
                  </a:solidFill>
                </a:rPr>
                <a:t>一括停止</a:t>
              </a:r>
            </a:p>
          </p:txBody>
        </p:sp>
        <p:sp>
          <p:nvSpPr>
            <p:cNvPr id="27" name="テキスト ボックス 26"/>
            <p:cNvSpPr txBox="1"/>
            <p:nvPr/>
          </p:nvSpPr>
          <p:spPr>
            <a:xfrm>
              <a:off x="5832168" y="4795300"/>
              <a:ext cx="864096" cy="253916"/>
            </a:xfrm>
            <a:prstGeom prst="rect">
              <a:avLst/>
            </a:prstGeom>
            <a:noFill/>
          </p:spPr>
          <p:txBody>
            <a:bodyPr wrap="square" rtlCol="0">
              <a:spAutoFit/>
            </a:bodyPr>
            <a:lstStyle/>
            <a:p>
              <a:r>
                <a:rPr lang="ja-JP" altLang="en-US" sz="1050" dirty="0">
                  <a:solidFill>
                    <a:schemeClr val="bg1"/>
                  </a:solidFill>
                </a:rPr>
                <a:t>間欠パルス</a:t>
              </a:r>
            </a:p>
          </p:txBody>
        </p:sp>
        <p:sp>
          <p:nvSpPr>
            <p:cNvPr id="28" name="テキスト ボックス 27"/>
            <p:cNvSpPr txBox="1"/>
            <p:nvPr/>
          </p:nvSpPr>
          <p:spPr>
            <a:xfrm>
              <a:off x="4301964" y="4885312"/>
              <a:ext cx="864096" cy="253916"/>
            </a:xfrm>
            <a:prstGeom prst="rect">
              <a:avLst/>
            </a:prstGeom>
            <a:noFill/>
          </p:spPr>
          <p:txBody>
            <a:bodyPr wrap="square" rtlCol="0">
              <a:spAutoFit/>
            </a:bodyPr>
            <a:lstStyle/>
            <a:p>
              <a:pPr algn="ctr"/>
              <a:r>
                <a:rPr lang="ja-JP" altLang="en-US" sz="1050" dirty="0">
                  <a:solidFill>
                    <a:schemeClr val="bg1"/>
                  </a:solidFill>
                </a:rPr>
                <a:t>エア漏れ</a:t>
              </a:r>
            </a:p>
          </p:txBody>
        </p:sp>
        <p:sp>
          <p:nvSpPr>
            <p:cNvPr id="29" name="テキスト ボックス 28"/>
            <p:cNvSpPr txBox="1"/>
            <p:nvPr/>
          </p:nvSpPr>
          <p:spPr>
            <a:xfrm>
              <a:off x="1961652" y="3429000"/>
              <a:ext cx="864096" cy="253916"/>
            </a:xfrm>
            <a:prstGeom prst="rect">
              <a:avLst/>
            </a:prstGeom>
            <a:noFill/>
          </p:spPr>
          <p:txBody>
            <a:bodyPr wrap="square" rtlCol="0">
              <a:spAutoFit/>
            </a:bodyPr>
            <a:lstStyle/>
            <a:p>
              <a:pPr algn="ctr"/>
              <a:r>
                <a:rPr lang="ja-JP" altLang="en-US" sz="1050" dirty="0">
                  <a:solidFill>
                    <a:schemeClr val="bg1"/>
                  </a:solidFill>
                </a:rPr>
                <a:t>吸引</a:t>
              </a:r>
            </a:p>
          </p:txBody>
        </p:sp>
      </p:grpSp>
      <p:sp>
        <p:nvSpPr>
          <p:cNvPr id="2" name="タイトル 1"/>
          <p:cNvSpPr>
            <a:spLocks noGrp="1"/>
          </p:cNvSpPr>
          <p:nvPr>
            <p:ph type="title"/>
          </p:nvPr>
        </p:nvSpPr>
        <p:spPr>
          <a:xfrm>
            <a:off x="837084" y="42278"/>
            <a:ext cx="10515600" cy="1325563"/>
          </a:xfrm>
        </p:spPr>
        <p:txBody>
          <a:bodyPr>
            <a:normAutofit/>
          </a:bodyPr>
          <a:lstStyle/>
          <a:p>
            <a:r>
              <a:rPr lang="ja-JP" altLang="en-US" dirty="0"/>
              <a:t> </a:t>
            </a:r>
            <a:r>
              <a:rPr lang="ja-JP" altLang="ja-JP" b="1" dirty="0"/>
              <a:t>省エネ</a:t>
            </a:r>
            <a:r>
              <a:rPr lang="ja-JP" altLang="en-US" b="1" dirty="0"/>
              <a:t>のご提案</a:t>
            </a:r>
            <a:endParaRPr kumimoji="1" lang="ja-JP" altLang="en-US" b="1" dirty="0"/>
          </a:p>
        </p:txBody>
      </p:sp>
      <p:grpSp>
        <p:nvGrpSpPr>
          <p:cNvPr id="31" name="グループ化 30"/>
          <p:cNvGrpSpPr>
            <a:grpSpLocks noChangeAspect="1"/>
          </p:cNvGrpSpPr>
          <p:nvPr/>
        </p:nvGrpSpPr>
        <p:grpSpPr>
          <a:xfrm>
            <a:off x="2429880" y="3499626"/>
            <a:ext cx="875748" cy="739482"/>
            <a:chOff x="0" y="0"/>
            <a:chExt cx="413845" cy="349451"/>
          </a:xfrm>
        </p:grpSpPr>
        <p:pic>
          <p:nvPicPr>
            <p:cNvPr id="32" name="Picture 10"/>
            <p:cNvPicPr>
              <a:picLocks noChangeAspect="1" noChangeArrowheads="1"/>
            </p:cNvPicPr>
            <p:nvPr/>
          </p:nvPicPr>
          <p:blipFill>
            <a:blip r:embed="rId4" cstate="print"/>
            <a:srcRect/>
            <a:stretch>
              <a:fillRect/>
            </a:stretch>
          </p:blipFill>
          <p:spPr bwMode="auto">
            <a:xfrm>
              <a:off x="42027" y="0"/>
              <a:ext cx="321514" cy="349451"/>
            </a:xfrm>
            <a:prstGeom prst="rect">
              <a:avLst/>
            </a:prstGeom>
            <a:noFill/>
          </p:spPr>
        </p:pic>
        <p:sp>
          <p:nvSpPr>
            <p:cNvPr id="33" name="テキスト ボックス 11"/>
            <p:cNvSpPr txBox="1"/>
            <p:nvPr/>
          </p:nvSpPr>
          <p:spPr>
            <a:xfrm>
              <a:off x="0" y="102564"/>
              <a:ext cx="413845" cy="1503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200" dirty="0">
                  <a:solidFill>
                    <a:srgbClr val="FF0000"/>
                  </a:solidFill>
                </a:rPr>
                <a:t>CHANGE</a:t>
              </a:r>
            </a:p>
          </p:txBody>
        </p:sp>
      </p:grpSp>
      <p:sp>
        <p:nvSpPr>
          <p:cNvPr id="34" name="テキスト ボックス 33"/>
          <p:cNvSpPr txBox="1"/>
          <p:nvPr/>
        </p:nvSpPr>
        <p:spPr>
          <a:xfrm>
            <a:off x="2429886" y="3198879"/>
            <a:ext cx="968849" cy="369332"/>
          </a:xfrm>
          <a:prstGeom prst="rect">
            <a:avLst/>
          </a:prstGeom>
          <a:noFill/>
        </p:spPr>
        <p:txBody>
          <a:bodyPr wrap="square" rtlCol="0">
            <a:spAutoFit/>
          </a:bodyPr>
          <a:lstStyle/>
          <a:p>
            <a:pPr algn="ctr"/>
            <a:r>
              <a:rPr lang="ja-JP" altLang="en-US" b="1" dirty="0"/>
              <a:t>カエル</a:t>
            </a:r>
          </a:p>
        </p:txBody>
      </p:sp>
      <p:sp>
        <p:nvSpPr>
          <p:cNvPr id="35" name="正方形/長方形 34"/>
          <p:cNvSpPr/>
          <p:nvPr/>
        </p:nvSpPr>
        <p:spPr>
          <a:xfrm>
            <a:off x="8760296" y="4275044"/>
            <a:ext cx="216024"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pic>
        <p:nvPicPr>
          <p:cNvPr id="36" name="Picture 2"/>
          <p:cNvPicPr>
            <a:picLocks noChangeAspect="1" noChangeArrowheads="1"/>
          </p:cNvPicPr>
          <p:nvPr/>
        </p:nvPicPr>
        <p:blipFill>
          <a:blip r:embed="rId5" cstate="print"/>
          <a:srcRect/>
          <a:stretch>
            <a:fillRect/>
          </a:stretch>
        </p:blipFill>
        <p:spPr bwMode="auto">
          <a:xfrm>
            <a:off x="8616337" y="4886432"/>
            <a:ext cx="620907" cy="612844"/>
          </a:xfrm>
          <a:prstGeom prst="rect">
            <a:avLst/>
          </a:prstGeom>
          <a:noFill/>
        </p:spPr>
      </p:pic>
      <p:sp>
        <p:nvSpPr>
          <p:cNvPr id="37" name="テキスト ボックス 36"/>
          <p:cNvSpPr txBox="1"/>
          <p:nvPr/>
        </p:nvSpPr>
        <p:spPr>
          <a:xfrm>
            <a:off x="8472335" y="4526385"/>
            <a:ext cx="920159" cy="369332"/>
          </a:xfrm>
          <a:prstGeom prst="rect">
            <a:avLst/>
          </a:prstGeom>
          <a:noFill/>
        </p:spPr>
        <p:txBody>
          <a:bodyPr wrap="square" rtlCol="0">
            <a:spAutoFit/>
          </a:bodyPr>
          <a:lstStyle/>
          <a:p>
            <a:pPr algn="ctr"/>
            <a:r>
              <a:rPr lang="ja-JP" altLang="en-US" b="1" dirty="0"/>
              <a:t>ヤメル</a:t>
            </a:r>
          </a:p>
        </p:txBody>
      </p:sp>
      <p:pic>
        <p:nvPicPr>
          <p:cNvPr id="38" name="Picture 4"/>
          <p:cNvPicPr>
            <a:picLocks noChangeAspect="1" noChangeArrowheads="1"/>
          </p:cNvPicPr>
          <p:nvPr/>
        </p:nvPicPr>
        <p:blipFill>
          <a:blip r:embed="rId6" cstate="print"/>
          <a:srcRect/>
          <a:stretch>
            <a:fillRect/>
          </a:stretch>
        </p:blipFill>
        <p:spPr bwMode="auto">
          <a:xfrm>
            <a:off x="8652337" y="1784754"/>
            <a:ext cx="533869" cy="540893"/>
          </a:xfrm>
          <a:prstGeom prst="rect">
            <a:avLst/>
          </a:prstGeom>
          <a:noFill/>
        </p:spPr>
      </p:pic>
      <p:sp>
        <p:nvSpPr>
          <p:cNvPr id="40" name="テキスト ボックス 39"/>
          <p:cNvSpPr txBox="1"/>
          <p:nvPr/>
        </p:nvSpPr>
        <p:spPr>
          <a:xfrm>
            <a:off x="8472336" y="1448737"/>
            <a:ext cx="978296" cy="369332"/>
          </a:xfrm>
          <a:prstGeom prst="rect">
            <a:avLst/>
          </a:prstGeom>
          <a:noFill/>
        </p:spPr>
        <p:txBody>
          <a:bodyPr wrap="square" rtlCol="0">
            <a:spAutoFit/>
          </a:bodyPr>
          <a:lstStyle/>
          <a:p>
            <a:pPr algn="ctr"/>
            <a:r>
              <a:rPr lang="ja-JP" altLang="en-US" b="1" dirty="0"/>
              <a:t>トメル</a:t>
            </a:r>
          </a:p>
        </p:txBody>
      </p:sp>
      <p:pic>
        <p:nvPicPr>
          <p:cNvPr id="41" name="Picture 6"/>
          <p:cNvPicPr>
            <a:picLocks noChangeAspect="1" noChangeArrowheads="1"/>
          </p:cNvPicPr>
          <p:nvPr/>
        </p:nvPicPr>
        <p:blipFill>
          <a:blip r:embed="rId7" cstate="print"/>
          <a:srcRect/>
          <a:stretch>
            <a:fillRect/>
          </a:stretch>
        </p:blipFill>
        <p:spPr bwMode="auto">
          <a:xfrm>
            <a:off x="6510014" y="4242592"/>
            <a:ext cx="626601" cy="626601"/>
          </a:xfrm>
          <a:prstGeom prst="rect">
            <a:avLst/>
          </a:prstGeom>
          <a:noFill/>
        </p:spPr>
      </p:pic>
      <p:sp>
        <p:nvSpPr>
          <p:cNvPr id="42" name="テキスト ボックス 41"/>
          <p:cNvSpPr txBox="1"/>
          <p:nvPr/>
        </p:nvSpPr>
        <p:spPr>
          <a:xfrm>
            <a:off x="6366036" y="3882567"/>
            <a:ext cx="1026156" cy="369332"/>
          </a:xfrm>
          <a:prstGeom prst="rect">
            <a:avLst/>
          </a:prstGeom>
          <a:solidFill>
            <a:schemeClr val="bg1"/>
          </a:solidFill>
        </p:spPr>
        <p:txBody>
          <a:bodyPr wrap="square" rtlCol="0">
            <a:spAutoFit/>
          </a:bodyPr>
          <a:lstStyle/>
          <a:p>
            <a:r>
              <a:rPr lang="ja-JP" altLang="en-US" b="1" dirty="0"/>
              <a:t>ナオス</a:t>
            </a:r>
          </a:p>
        </p:txBody>
      </p:sp>
      <p:grpSp>
        <p:nvGrpSpPr>
          <p:cNvPr id="43" name="グループ化 42"/>
          <p:cNvGrpSpPr>
            <a:grpSpLocks noChangeAspect="1"/>
          </p:cNvGrpSpPr>
          <p:nvPr/>
        </p:nvGrpSpPr>
        <p:grpSpPr>
          <a:xfrm>
            <a:off x="3122508" y="4959200"/>
            <a:ext cx="993228" cy="1054462"/>
            <a:chOff x="0" y="0"/>
            <a:chExt cx="413845" cy="439360"/>
          </a:xfrm>
        </p:grpSpPr>
        <p:pic>
          <p:nvPicPr>
            <p:cNvPr id="44" name="Picture 8"/>
            <p:cNvPicPr>
              <a:picLocks noChangeAspect="1" noChangeArrowheads="1"/>
            </p:cNvPicPr>
            <p:nvPr/>
          </p:nvPicPr>
          <p:blipFill>
            <a:blip r:embed="rId8" cstate="print"/>
            <a:srcRect/>
            <a:stretch>
              <a:fillRect/>
            </a:stretch>
          </p:blipFill>
          <p:spPr bwMode="auto">
            <a:xfrm>
              <a:off x="38103" y="51860"/>
              <a:ext cx="321429" cy="323277"/>
            </a:xfrm>
            <a:prstGeom prst="rect">
              <a:avLst/>
            </a:prstGeom>
            <a:noFill/>
          </p:spPr>
        </p:pic>
        <p:sp>
          <p:nvSpPr>
            <p:cNvPr id="45" name="テキスト ボックス 8"/>
            <p:cNvSpPr txBox="1"/>
            <p:nvPr/>
          </p:nvSpPr>
          <p:spPr>
            <a:xfrm>
              <a:off x="0" y="0"/>
              <a:ext cx="413845" cy="4393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200" dirty="0"/>
                <a:t>Air</a:t>
              </a:r>
            </a:p>
            <a:p>
              <a:pPr algn="ctr"/>
              <a:r>
                <a:rPr lang="en-US" altLang="ja-JP" sz="1200" dirty="0"/>
                <a:t>Reuse</a:t>
              </a:r>
              <a:endParaRPr lang="ja-JP" altLang="en-US" sz="1200" dirty="0"/>
            </a:p>
          </p:txBody>
        </p:sp>
      </p:grpSp>
      <p:sp>
        <p:nvSpPr>
          <p:cNvPr id="46" name="テキスト ボックス 45"/>
          <p:cNvSpPr txBox="1"/>
          <p:nvPr/>
        </p:nvSpPr>
        <p:spPr>
          <a:xfrm>
            <a:off x="3246338" y="4779181"/>
            <a:ext cx="958599" cy="369332"/>
          </a:xfrm>
          <a:prstGeom prst="rect">
            <a:avLst/>
          </a:prstGeom>
          <a:noFill/>
        </p:spPr>
        <p:txBody>
          <a:bodyPr wrap="square" rtlCol="0">
            <a:spAutoFit/>
          </a:bodyPr>
          <a:lstStyle/>
          <a:p>
            <a:r>
              <a:rPr lang="ja-JP" altLang="en-US" b="1" dirty="0"/>
              <a:t>ヒロウ</a:t>
            </a:r>
          </a:p>
        </p:txBody>
      </p:sp>
      <p:grpSp>
        <p:nvGrpSpPr>
          <p:cNvPr id="47" name="グループ化 46"/>
          <p:cNvGrpSpPr>
            <a:grpSpLocks noChangeAspect="1"/>
          </p:cNvGrpSpPr>
          <p:nvPr/>
        </p:nvGrpSpPr>
        <p:grpSpPr>
          <a:xfrm>
            <a:off x="4745815" y="1682751"/>
            <a:ext cx="769757" cy="586483"/>
            <a:chOff x="0" y="0"/>
            <a:chExt cx="413845" cy="315313"/>
          </a:xfrm>
        </p:grpSpPr>
        <p:sp>
          <p:nvSpPr>
            <p:cNvPr id="48" name="下矢印 47"/>
            <p:cNvSpPr/>
            <p:nvPr/>
          </p:nvSpPr>
          <p:spPr>
            <a:xfrm>
              <a:off x="39415" y="0"/>
              <a:ext cx="315310" cy="315313"/>
            </a:xfrm>
            <a:prstGeom prst="down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300" dirty="0">
                <a:solidFill>
                  <a:sysClr val="windowText" lastClr="000000"/>
                </a:solidFill>
              </a:endParaRPr>
            </a:p>
          </p:txBody>
        </p:sp>
        <p:sp>
          <p:nvSpPr>
            <p:cNvPr id="49" name="テキスト ボックス 5"/>
            <p:cNvSpPr txBox="1"/>
            <p:nvPr/>
          </p:nvSpPr>
          <p:spPr>
            <a:xfrm>
              <a:off x="0" y="105103"/>
              <a:ext cx="413845" cy="19706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200" dirty="0">
                  <a:solidFill>
                    <a:srgbClr val="FF0000"/>
                  </a:solidFill>
                </a:rPr>
                <a:t>DOWN</a:t>
              </a:r>
              <a:endParaRPr lang="ja-JP" altLang="en-US" sz="1200" dirty="0">
                <a:solidFill>
                  <a:srgbClr val="FF0000"/>
                </a:solidFill>
              </a:endParaRPr>
            </a:p>
          </p:txBody>
        </p:sp>
      </p:grpSp>
      <p:sp>
        <p:nvSpPr>
          <p:cNvPr id="50" name="テキスト ボックス 49"/>
          <p:cNvSpPr txBox="1"/>
          <p:nvPr/>
        </p:nvSpPr>
        <p:spPr>
          <a:xfrm>
            <a:off x="4691832" y="1358725"/>
            <a:ext cx="1034586" cy="369332"/>
          </a:xfrm>
          <a:prstGeom prst="rect">
            <a:avLst/>
          </a:prstGeom>
          <a:noFill/>
        </p:spPr>
        <p:txBody>
          <a:bodyPr wrap="square" rtlCol="0">
            <a:spAutoFit/>
          </a:bodyPr>
          <a:lstStyle/>
          <a:p>
            <a:r>
              <a:rPr lang="ja-JP" altLang="en-US" b="1" dirty="0"/>
              <a:t>サゲル</a:t>
            </a:r>
          </a:p>
        </p:txBody>
      </p:sp>
      <p:pic>
        <p:nvPicPr>
          <p:cNvPr id="1031" name="Picture 7"/>
          <p:cNvPicPr>
            <a:picLocks noChangeAspect="1" noChangeArrowheads="1"/>
          </p:cNvPicPr>
          <p:nvPr/>
        </p:nvPicPr>
        <p:blipFill>
          <a:blip r:embed="rId9" cstate="print"/>
          <a:srcRect/>
          <a:stretch>
            <a:fillRect/>
          </a:stretch>
        </p:blipFill>
        <p:spPr bwMode="auto">
          <a:xfrm>
            <a:off x="2371750" y="1178700"/>
            <a:ext cx="1924050" cy="1908810"/>
          </a:xfrm>
          <a:prstGeom prst="rect">
            <a:avLst/>
          </a:prstGeom>
          <a:noFill/>
          <a:ln w="9525">
            <a:noFill/>
            <a:miter lim="800000"/>
            <a:headEnd/>
            <a:tailEnd/>
          </a:ln>
        </p:spPr>
      </p:pic>
      <p:sp>
        <p:nvSpPr>
          <p:cNvPr id="53" name="下矢印 52"/>
          <p:cNvSpPr/>
          <p:nvPr/>
        </p:nvSpPr>
        <p:spPr>
          <a:xfrm rot="18639348">
            <a:off x="4269920" y="2520972"/>
            <a:ext cx="576064" cy="576064"/>
          </a:xfrm>
          <a:prstGeom prst="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9" name="Text Box 6"/>
          <p:cNvSpPr txBox="1">
            <a:spLocks noChangeArrowheads="1"/>
          </p:cNvSpPr>
          <p:nvPr/>
        </p:nvSpPr>
        <p:spPr bwMode="auto">
          <a:xfrm>
            <a:off x="959167" y="6129666"/>
            <a:ext cx="9534501" cy="523220"/>
          </a:xfrm>
          <a:prstGeom prst="rect">
            <a:avLst/>
          </a:prstGeom>
          <a:noFill/>
          <a:ln w="9525">
            <a:noFill/>
            <a:miter lim="800000"/>
            <a:headEnd/>
            <a:tailEnd/>
          </a:ln>
        </p:spPr>
        <p:txBody>
          <a:bodyPr wrap="square">
            <a:spAutoFit/>
          </a:bodyPr>
          <a:lstStyle/>
          <a:p>
            <a:pPr algn="ctr">
              <a:spcBef>
                <a:spcPct val="50000"/>
              </a:spcBef>
              <a:buFontTx/>
              <a:buNone/>
            </a:pPr>
            <a:r>
              <a:rPr lang="ja-JP" altLang="en-US" sz="2800" b="1" dirty="0">
                <a:solidFill>
                  <a:srgbClr val="FF0000"/>
                </a:solidFill>
                <a:latin typeface="Times New Roman" charset="0"/>
                <a:ea typeface="ＭＳ Ｐゴシック" pitchFamily="50" charset="-128"/>
              </a:rPr>
              <a:t>トメル・ヤメル・ナオス・サゲル・カエル・ヒロウで省エネ実践</a:t>
            </a:r>
            <a:r>
              <a:rPr lang="en-US" altLang="ja-JP" sz="2800" b="1" dirty="0">
                <a:solidFill>
                  <a:srgbClr val="FF0000"/>
                </a:solidFill>
                <a:latin typeface="Times New Roman" charset="0"/>
                <a:ea typeface="ＭＳ Ｐゴシック" pitchFamily="50" charset="-128"/>
              </a:rPr>
              <a:t>!!</a:t>
            </a:r>
            <a:endParaRPr lang="ja-JP" altLang="en-US" sz="2800" b="1" dirty="0">
              <a:solidFill>
                <a:srgbClr val="FF0000"/>
              </a:solidFill>
              <a:latin typeface="Times New Roman" charset="0"/>
              <a:ea typeface="ＭＳ Ｐゴシック" pitchFamily="50" charset="-128"/>
            </a:endParaRPr>
          </a:p>
        </p:txBody>
      </p:sp>
      <p:sp>
        <p:nvSpPr>
          <p:cNvPr id="52" name="テキスト ボックス 51"/>
          <p:cNvSpPr txBox="1"/>
          <p:nvPr/>
        </p:nvSpPr>
        <p:spPr>
          <a:xfrm>
            <a:off x="12930708" y="188568"/>
            <a:ext cx="1170156" cy="369332"/>
          </a:xfrm>
          <a:prstGeom prst="rect">
            <a:avLst/>
          </a:prstGeom>
          <a:solidFill>
            <a:schemeClr val="bg1"/>
          </a:solidFill>
        </p:spPr>
        <p:txBody>
          <a:bodyPr wrap="square" rtlCol="0">
            <a:spAutoFit/>
          </a:bodyPr>
          <a:lstStyle/>
          <a:p>
            <a:pPr algn="ctr"/>
            <a:r>
              <a:rPr lang="ja-JP" altLang="en-US" dirty="0"/>
              <a:t>図表－５</a:t>
            </a:r>
          </a:p>
        </p:txBody>
      </p:sp>
    </p:spTree>
    <p:extLst>
      <p:ext uri="{BB962C8B-B14F-4D97-AF65-F5344CB8AC3E}">
        <p14:creationId xmlns:p14="http://schemas.microsoft.com/office/powerpoint/2010/main" val="316955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down)">
                                      <p:cBhvr>
                                        <p:cTn id="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201</Words>
  <Application>Microsoft Office PowerPoint</Application>
  <PresentationFormat>ワイド画面</PresentationFormat>
  <Paragraphs>20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Arial</vt:lpstr>
      <vt:lpstr>Times New Roman</vt:lpstr>
      <vt:lpstr>Office テーマ</vt:lpstr>
      <vt:lpstr> 省エネのご提案</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省エネのご提案</dc:title>
  <dc:creator>kwg09</dc:creator>
  <cp:lastModifiedBy>SUNTEX Teams</cp:lastModifiedBy>
  <cp:revision>1</cp:revision>
  <dcterms:created xsi:type="dcterms:W3CDTF">2020-08-17T03:03:29Z</dcterms:created>
  <dcterms:modified xsi:type="dcterms:W3CDTF">2020-08-19T00:56:41Z</dcterms:modified>
</cp:coreProperties>
</file>