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D6DCE5"/>
    <a:srgbClr val="04760F"/>
    <a:srgbClr val="1C4295"/>
    <a:srgbClr val="BE06A4"/>
    <a:srgbClr val="4A0240"/>
    <a:srgbClr val="FA5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showGuides="1">
      <p:cViewPr>
        <p:scale>
          <a:sx n="78" d="100"/>
          <a:sy n="78" d="100"/>
        </p:scale>
        <p:origin x="1710" y="-708"/>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304080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35304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58766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00709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07918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300794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268713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83170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59576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9899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293898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3962610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正方形/長方形 1077">
            <a:extLst>
              <a:ext uri="{FF2B5EF4-FFF2-40B4-BE49-F238E27FC236}">
                <a16:creationId xmlns:a16="http://schemas.microsoft.com/office/drawing/2014/main" id="{365DF0D3-524A-C924-0F7B-B1D46CE91CBB}"/>
              </a:ext>
            </a:extLst>
          </p:cNvPr>
          <p:cNvSpPr/>
          <p:nvPr/>
        </p:nvSpPr>
        <p:spPr>
          <a:xfrm>
            <a:off x="0" y="0"/>
            <a:ext cx="6858000" cy="3302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F810374-1A6B-A7E2-037C-B30ADF8CBE7E}"/>
              </a:ext>
            </a:extLst>
          </p:cNvPr>
          <p:cNvSpPr/>
          <p:nvPr/>
        </p:nvSpPr>
        <p:spPr>
          <a:xfrm>
            <a:off x="0" y="8953500"/>
            <a:ext cx="6858000" cy="952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25688F7-1CB6-AEC8-328A-23674E424934}"/>
              </a:ext>
            </a:extLst>
          </p:cNvPr>
          <p:cNvSpPr/>
          <p:nvPr/>
        </p:nvSpPr>
        <p:spPr>
          <a:xfrm>
            <a:off x="1499960" y="9551338"/>
            <a:ext cx="3858079" cy="307777"/>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　サンテックス　川越市問屋町</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9-1</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740744BC-B56D-2ABA-6CFC-4108D4FE0BD5}"/>
              </a:ext>
            </a:extLst>
          </p:cNvPr>
          <p:cNvSpPr/>
          <p:nvPr/>
        </p:nvSpPr>
        <p:spPr>
          <a:xfrm>
            <a:off x="6278571" y="9352740"/>
            <a:ext cx="426337" cy="446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1019007" rtl="0" eaLnBrk="1" latinLnBrk="0" hangingPunct="1">
              <a:defRPr kumimoji="1" sz="2006" kern="1200">
                <a:solidFill>
                  <a:schemeClr val="dk1"/>
                </a:solidFill>
                <a:latin typeface="+mn-lt"/>
                <a:ea typeface="+mn-ea"/>
                <a:cs typeface="+mn-cs"/>
              </a:defRPr>
            </a:lvl1pPr>
            <a:lvl2pPr marL="509504" algn="l" defTabSz="1019007" rtl="0" eaLnBrk="1" latinLnBrk="0" hangingPunct="1">
              <a:defRPr kumimoji="1" sz="2006" kern="1200">
                <a:solidFill>
                  <a:schemeClr val="dk1"/>
                </a:solidFill>
                <a:latin typeface="+mn-lt"/>
                <a:ea typeface="+mn-ea"/>
                <a:cs typeface="+mn-cs"/>
              </a:defRPr>
            </a:lvl2pPr>
            <a:lvl3pPr marL="1019007" algn="l" defTabSz="1019007" rtl="0" eaLnBrk="1" latinLnBrk="0" hangingPunct="1">
              <a:defRPr kumimoji="1" sz="2006" kern="1200">
                <a:solidFill>
                  <a:schemeClr val="dk1"/>
                </a:solidFill>
                <a:latin typeface="+mn-lt"/>
                <a:ea typeface="+mn-ea"/>
                <a:cs typeface="+mn-cs"/>
              </a:defRPr>
            </a:lvl3pPr>
            <a:lvl4pPr marL="1528511" algn="l" defTabSz="1019007" rtl="0" eaLnBrk="1" latinLnBrk="0" hangingPunct="1">
              <a:defRPr kumimoji="1" sz="2006" kern="1200">
                <a:solidFill>
                  <a:schemeClr val="dk1"/>
                </a:solidFill>
                <a:latin typeface="+mn-lt"/>
                <a:ea typeface="+mn-ea"/>
                <a:cs typeface="+mn-cs"/>
              </a:defRPr>
            </a:lvl4pPr>
            <a:lvl5pPr marL="2038015" algn="l" defTabSz="1019007" rtl="0" eaLnBrk="1" latinLnBrk="0" hangingPunct="1">
              <a:defRPr kumimoji="1" sz="2006" kern="1200">
                <a:solidFill>
                  <a:schemeClr val="dk1"/>
                </a:solidFill>
                <a:latin typeface="+mn-lt"/>
                <a:ea typeface="+mn-ea"/>
                <a:cs typeface="+mn-cs"/>
              </a:defRPr>
            </a:lvl5pPr>
            <a:lvl6pPr marL="2547518" algn="l" defTabSz="1019007" rtl="0" eaLnBrk="1" latinLnBrk="0" hangingPunct="1">
              <a:defRPr kumimoji="1" sz="2006" kern="1200">
                <a:solidFill>
                  <a:schemeClr val="dk1"/>
                </a:solidFill>
                <a:latin typeface="+mn-lt"/>
                <a:ea typeface="+mn-ea"/>
                <a:cs typeface="+mn-cs"/>
              </a:defRPr>
            </a:lvl6pPr>
            <a:lvl7pPr marL="3057022" algn="l" defTabSz="1019007" rtl="0" eaLnBrk="1" latinLnBrk="0" hangingPunct="1">
              <a:defRPr kumimoji="1" sz="2006" kern="1200">
                <a:solidFill>
                  <a:schemeClr val="dk1"/>
                </a:solidFill>
                <a:latin typeface="+mn-lt"/>
                <a:ea typeface="+mn-ea"/>
                <a:cs typeface="+mn-cs"/>
              </a:defRPr>
            </a:lvl7pPr>
            <a:lvl8pPr marL="3566526" algn="l" defTabSz="1019007" rtl="0" eaLnBrk="1" latinLnBrk="0" hangingPunct="1">
              <a:defRPr kumimoji="1" sz="2006" kern="1200">
                <a:solidFill>
                  <a:schemeClr val="dk1"/>
                </a:solidFill>
                <a:latin typeface="+mn-lt"/>
                <a:ea typeface="+mn-ea"/>
                <a:cs typeface="+mn-cs"/>
              </a:defRPr>
            </a:lvl8pPr>
            <a:lvl9pPr marL="4076029" algn="l" defTabSz="1019007" rtl="0" eaLnBrk="1" latinLnBrk="0" hangingPunct="1">
              <a:defRPr kumimoji="1" sz="2006" kern="1200">
                <a:solidFill>
                  <a:schemeClr val="dk1"/>
                </a:solidFill>
                <a:latin typeface="+mn-lt"/>
                <a:ea typeface="+mn-ea"/>
                <a:cs typeface="+mn-cs"/>
              </a:defRPr>
            </a:lvl9pPr>
          </a:lstStyle>
          <a:p>
            <a:pPr algn="ctr"/>
            <a:endParaRPr kumimoji="1" lang="ja-JP" altLang="en-US"/>
          </a:p>
        </p:txBody>
      </p:sp>
      <p:sp>
        <p:nvSpPr>
          <p:cNvPr id="15" name="正方形/長方形 14">
            <a:extLst>
              <a:ext uri="{FF2B5EF4-FFF2-40B4-BE49-F238E27FC236}">
                <a16:creationId xmlns:a16="http://schemas.microsoft.com/office/drawing/2014/main" id="{7EA918A6-D57D-7278-1971-2AE2A86AD19F}"/>
              </a:ext>
            </a:extLst>
          </p:cNvPr>
          <p:cNvSpPr/>
          <p:nvPr/>
        </p:nvSpPr>
        <p:spPr>
          <a:xfrm>
            <a:off x="785812" y="9100398"/>
            <a:ext cx="52863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rgbClr val="1C4295"/>
                </a:solidFill>
                <a:latin typeface="メイリオ" panose="020B0604030504040204" pitchFamily="50" charset="-128"/>
                <a:ea typeface="メイリオ" panose="020B0604030504040204" pitchFamily="50" charset="-128"/>
              </a:rPr>
              <a:t>※</a:t>
            </a:r>
            <a:r>
              <a:rPr kumimoji="1" lang="ja-JP" altLang="en-US" sz="800" dirty="0">
                <a:solidFill>
                  <a:srgbClr val="1C4295"/>
                </a:solidFill>
                <a:latin typeface="メイリオ" panose="020B0604030504040204" pitchFamily="50" charset="-128"/>
                <a:ea typeface="メイリオ" panose="020B0604030504040204" pitchFamily="50" charset="-128"/>
              </a:rPr>
              <a:t>お問い合わせは</a:t>
            </a:r>
            <a:r>
              <a:rPr kumimoji="1" lang="en-US" altLang="ja-JP" sz="800" dirty="0">
                <a:latin typeface="メイリオ" panose="020B0604030504040204" pitchFamily="50" charset="-128"/>
                <a:ea typeface="メイリオ" panose="020B0604030504040204" pitchFamily="50" charset="-128"/>
              </a:rPr>
              <a:t> </a:t>
            </a:r>
            <a:endParaRPr kumimoji="1" lang="ja-JP" altLang="en-US" sz="800" dirty="0">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1211CAC3-5D30-194B-CECD-8C4C93D6325A}"/>
              </a:ext>
            </a:extLst>
          </p:cNvPr>
          <p:cNvGrpSpPr/>
          <p:nvPr/>
        </p:nvGrpSpPr>
        <p:grpSpPr>
          <a:xfrm>
            <a:off x="1306027" y="9280439"/>
            <a:ext cx="4621087" cy="284790"/>
            <a:chOff x="1306027" y="9202559"/>
            <a:chExt cx="4621087" cy="284790"/>
          </a:xfrm>
        </p:grpSpPr>
        <p:sp>
          <p:nvSpPr>
            <p:cNvPr id="10" name="正方形/長方形 9">
              <a:extLst>
                <a:ext uri="{FF2B5EF4-FFF2-40B4-BE49-F238E27FC236}">
                  <a16:creationId xmlns:a16="http://schemas.microsoft.com/office/drawing/2014/main" id="{E2FE7BCC-18FF-DFC5-2BB6-78B62DF515F6}"/>
                </a:ext>
              </a:extLst>
            </p:cNvPr>
            <p:cNvSpPr/>
            <p:nvPr/>
          </p:nvSpPr>
          <p:spPr>
            <a:xfrm>
              <a:off x="1306027" y="9256517"/>
              <a:ext cx="4621087" cy="230832"/>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049‐224‐2511</a:t>
              </a:r>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https://www.fa-suntex.co.jp/</a:t>
              </a:r>
              <a:endPar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ソース画像を表示">
              <a:extLst>
                <a:ext uri="{FF2B5EF4-FFF2-40B4-BE49-F238E27FC236}">
                  <a16:creationId xmlns:a16="http://schemas.microsoft.com/office/drawing/2014/main" id="{0F8BA122-64A3-91C4-25E0-C2445C7A19C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12237" y="9202559"/>
              <a:ext cx="273694" cy="273694"/>
            </a:xfrm>
            <a:prstGeom prst="rect">
              <a:avLst/>
            </a:prstGeom>
            <a:noFill/>
            <a:extLst>
              <a:ext uri="{909E8E84-426E-40DD-AFC4-6F175D3DCCD1}">
                <a14:hiddenFill xmlns:a14="http://schemas.microsoft.com/office/drawing/2010/main">
                  <a:solidFill>
                    <a:srgbClr val="FFFFFF"/>
                  </a:solidFill>
                </a14:hiddenFill>
              </a:ext>
            </a:extLst>
          </p:spPr>
        </p:pic>
      </p:grpSp>
      <p:pic>
        <p:nvPicPr>
          <p:cNvPr id="1065" name="図 1064">
            <a:extLst>
              <a:ext uri="{FF2B5EF4-FFF2-40B4-BE49-F238E27FC236}">
                <a16:creationId xmlns:a16="http://schemas.microsoft.com/office/drawing/2014/main" id="{4AB9CE36-B753-A1B2-0F3B-B63160F46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23" y="54306"/>
            <a:ext cx="851363" cy="241296"/>
          </a:xfrm>
          <a:prstGeom prst="rect">
            <a:avLst/>
          </a:prstGeom>
        </p:spPr>
      </p:pic>
      <p:grpSp>
        <p:nvGrpSpPr>
          <p:cNvPr id="24" name="グループ化 23">
            <a:extLst>
              <a:ext uri="{FF2B5EF4-FFF2-40B4-BE49-F238E27FC236}">
                <a16:creationId xmlns:a16="http://schemas.microsoft.com/office/drawing/2014/main" id="{9D894EC7-C94E-0B11-CF08-E2E09182E1B4}"/>
              </a:ext>
            </a:extLst>
          </p:cNvPr>
          <p:cNvGrpSpPr/>
          <p:nvPr/>
        </p:nvGrpSpPr>
        <p:grpSpPr>
          <a:xfrm>
            <a:off x="-3784" y="1969448"/>
            <a:ext cx="6875364" cy="899032"/>
            <a:chOff x="-3784" y="1892174"/>
            <a:chExt cx="6875364" cy="899032"/>
          </a:xfrm>
          <a:solidFill>
            <a:srgbClr val="0070C0"/>
          </a:solidFill>
        </p:grpSpPr>
        <p:sp>
          <p:nvSpPr>
            <p:cNvPr id="1080" name="正方形/長方形 1079">
              <a:extLst>
                <a:ext uri="{FF2B5EF4-FFF2-40B4-BE49-F238E27FC236}">
                  <a16:creationId xmlns:a16="http://schemas.microsoft.com/office/drawing/2014/main" id="{24B86DBF-6A05-8831-11A0-E198AF9AB961}"/>
                </a:ext>
              </a:extLst>
            </p:cNvPr>
            <p:cNvSpPr/>
            <p:nvPr/>
          </p:nvSpPr>
          <p:spPr>
            <a:xfrm>
              <a:off x="-3784" y="1892174"/>
              <a:ext cx="6875364" cy="899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テキスト ボックス 1060">
              <a:extLst>
                <a:ext uri="{FF2B5EF4-FFF2-40B4-BE49-F238E27FC236}">
                  <a16:creationId xmlns:a16="http://schemas.microsoft.com/office/drawing/2014/main" id="{0114DCA0-4FB9-9D7F-3F4A-68E46B2297D1}"/>
                </a:ext>
              </a:extLst>
            </p:cNvPr>
            <p:cNvSpPr txBox="1"/>
            <p:nvPr/>
          </p:nvSpPr>
          <p:spPr>
            <a:xfrm>
              <a:off x="1594330" y="1980763"/>
              <a:ext cx="5051893" cy="553998"/>
            </a:xfrm>
            <a:prstGeom prst="rect">
              <a:avLst/>
            </a:prstGeom>
            <a:grpFill/>
          </p:spPr>
          <p:txBody>
            <a:bodyPr wrap="square">
              <a:spAutoFit/>
            </a:bodyPr>
            <a:lstStyle/>
            <a:p>
              <a:pPr algn="r"/>
              <a:r>
                <a:rPr lang="en-US" altLang="ja-JP" sz="1400" dirty="0">
                  <a:solidFill>
                    <a:schemeClr val="bg1"/>
                  </a:solidFill>
                  <a:latin typeface="メイリオ" panose="020B0604030504040204" pitchFamily="50" charset="-128"/>
                  <a:ea typeface="メイリオ" panose="020B0604030504040204" pitchFamily="50" charset="-128"/>
                </a:rPr>
                <a:t>SMC</a:t>
              </a:r>
              <a:r>
                <a:rPr lang="ja-JP" altLang="en-US" sz="1400" dirty="0">
                  <a:solidFill>
                    <a:schemeClr val="bg1"/>
                  </a:solidFill>
                  <a:latin typeface="メイリオ" panose="020B0604030504040204" pitchFamily="50" charset="-128"/>
                  <a:ea typeface="メイリオ" panose="020B0604030504040204" pitchFamily="50" charset="-128"/>
                </a:rPr>
                <a:t>機器による❝</a:t>
              </a:r>
              <a:r>
                <a:rPr lang="en-US" altLang="ja-JP" sz="1400" dirty="0">
                  <a:solidFill>
                    <a:schemeClr val="bg1"/>
                  </a:solidFill>
                  <a:latin typeface="メイリオ" panose="020B0604030504040204" pitchFamily="50" charset="-128"/>
                  <a:ea typeface="メイリオ" panose="020B0604030504040204" pitchFamily="50" charset="-128"/>
                </a:rPr>
                <a:t>CO2</a:t>
              </a:r>
              <a:r>
                <a:rPr lang="ja-JP" altLang="en-US" sz="1400" dirty="0">
                  <a:solidFill>
                    <a:schemeClr val="bg1"/>
                  </a:solidFill>
                  <a:latin typeface="メイリオ" panose="020B0604030504040204" pitchFamily="50" charset="-128"/>
                  <a:ea typeface="メイリオ" panose="020B0604030504040204" pitchFamily="50" charset="-128"/>
                </a:rPr>
                <a:t>削減効果の最大限化❞を提案致します</a:t>
              </a:r>
              <a:endParaRPr lang="en-US" altLang="ja-JP" sz="1400" dirty="0">
                <a:solidFill>
                  <a:schemeClr val="bg1"/>
                </a:solidFill>
                <a:latin typeface="メイリオ" panose="020B0604030504040204" pitchFamily="50" charset="-128"/>
                <a:ea typeface="メイリオ" panose="020B0604030504040204" pitchFamily="50" charset="-128"/>
              </a:endParaRPr>
            </a:p>
            <a:p>
              <a:pPr algn="r"/>
              <a:r>
                <a:rPr lang="ja-JP" altLang="en-US" sz="1100" dirty="0">
                  <a:solidFill>
                    <a:schemeClr val="bg1"/>
                  </a:solidFill>
                  <a:latin typeface="メイリオ" panose="020B0604030504040204" pitchFamily="50" charset="-128"/>
                  <a:ea typeface="メイリオ" panose="020B0604030504040204" pitchFamily="50" charset="-128"/>
                </a:rPr>
                <a:t>コンプレッサーの圧力を</a:t>
              </a:r>
              <a:r>
                <a:rPr lang="en-US" altLang="ja-JP" sz="1100" dirty="0">
                  <a:solidFill>
                    <a:schemeClr val="bg1"/>
                  </a:solidFill>
                  <a:latin typeface="メイリオ" panose="020B0604030504040204" pitchFamily="50" charset="-128"/>
                  <a:ea typeface="メイリオ" panose="020B0604030504040204" pitchFamily="50" charset="-128"/>
                </a:rPr>
                <a:t>0.1MPS</a:t>
              </a:r>
              <a:r>
                <a:rPr lang="ja-JP" altLang="en-US" sz="1100" dirty="0">
                  <a:solidFill>
                    <a:schemeClr val="bg1"/>
                  </a:solidFill>
                  <a:latin typeface="メイリオ" panose="020B0604030504040204" pitchFamily="50" charset="-128"/>
                  <a:ea typeface="メイリオ" panose="020B0604030504040204" pitchFamily="50" charset="-128"/>
                </a:rPr>
                <a:t>下げた場合</a:t>
              </a:r>
              <a:r>
                <a:rPr lang="ja-JP" altLang="en-US" sz="1100" b="1" dirty="0">
                  <a:solidFill>
                    <a:schemeClr val="bg1"/>
                  </a:solidFill>
                  <a:latin typeface="メイリオ" panose="020B0604030504040204" pitchFamily="50" charset="-128"/>
                  <a:ea typeface="メイリオ" panose="020B0604030504040204" pitchFamily="50" charset="-128"/>
                </a:rPr>
                <a:t>約</a:t>
              </a:r>
              <a:r>
                <a:rPr lang="en-US" altLang="ja-JP" sz="1600" b="1" dirty="0">
                  <a:solidFill>
                    <a:srgbClr val="FFC000"/>
                  </a:solidFill>
                  <a:latin typeface="メイリオ" panose="020B0604030504040204" pitchFamily="50" charset="-128"/>
                  <a:ea typeface="メイリオ" panose="020B0604030504040204" pitchFamily="50" charset="-128"/>
                </a:rPr>
                <a:t>25%</a:t>
              </a:r>
              <a:r>
                <a:rPr lang="ja-JP" altLang="en-US" sz="1100" dirty="0">
                  <a:solidFill>
                    <a:schemeClr val="bg1"/>
                  </a:solidFill>
                  <a:latin typeface="メイリオ" panose="020B0604030504040204" pitchFamily="50" charset="-128"/>
                  <a:ea typeface="メイリオ" panose="020B0604030504040204" pitchFamily="50" charset="-128"/>
                </a:rPr>
                <a:t>の</a:t>
              </a:r>
              <a:r>
                <a:rPr lang="en-US" altLang="ja-JP" sz="1100" dirty="0">
                  <a:solidFill>
                    <a:schemeClr val="bg1"/>
                  </a:solidFill>
                  <a:latin typeface="メイリオ" panose="020B0604030504040204" pitchFamily="50" charset="-128"/>
                  <a:ea typeface="メイリオ" panose="020B0604030504040204" pitchFamily="50" charset="-128"/>
                </a:rPr>
                <a:t>CO2</a:t>
              </a:r>
              <a:r>
                <a:rPr lang="ja-JP" altLang="en-US" sz="1100" dirty="0">
                  <a:solidFill>
                    <a:schemeClr val="bg1"/>
                  </a:solidFill>
                  <a:latin typeface="メイリオ" panose="020B0604030504040204" pitchFamily="50" charset="-128"/>
                  <a:ea typeface="メイリオ" panose="020B0604030504040204" pitchFamily="50" charset="-128"/>
                </a:rPr>
                <a:t>削減になります</a:t>
              </a:r>
              <a:endParaRPr lang="ja-JP" altLang="en-US" sz="1100" dirty="0">
                <a:latin typeface="メイリオ" panose="020B0604030504040204" pitchFamily="50" charset="-128"/>
                <a:ea typeface="メイリオ" panose="020B0604030504040204" pitchFamily="50" charset="-128"/>
              </a:endParaRPr>
            </a:p>
          </p:txBody>
        </p:sp>
      </p:grpSp>
      <p:grpSp>
        <p:nvGrpSpPr>
          <p:cNvPr id="29" name="グループ化 28">
            <a:extLst>
              <a:ext uri="{FF2B5EF4-FFF2-40B4-BE49-F238E27FC236}">
                <a16:creationId xmlns:a16="http://schemas.microsoft.com/office/drawing/2014/main" id="{130AC55C-A2DA-EFDC-6728-2C694C6147DD}"/>
              </a:ext>
            </a:extLst>
          </p:cNvPr>
          <p:cNvGrpSpPr/>
          <p:nvPr/>
        </p:nvGrpSpPr>
        <p:grpSpPr>
          <a:xfrm>
            <a:off x="236288" y="439562"/>
            <a:ext cx="6405223" cy="1201665"/>
            <a:chOff x="236288" y="439562"/>
            <a:chExt cx="6405223" cy="1201665"/>
          </a:xfrm>
        </p:grpSpPr>
        <p:sp>
          <p:nvSpPr>
            <p:cNvPr id="1077" name="正方形/長方形 1076">
              <a:extLst>
                <a:ext uri="{FF2B5EF4-FFF2-40B4-BE49-F238E27FC236}">
                  <a16:creationId xmlns:a16="http://schemas.microsoft.com/office/drawing/2014/main" id="{C1B402B3-890F-1123-68E8-FF3214CB88E5}"/>
                </a:ext>
              </a:extLst>
            </p:cNvPr>
            <p:cNvSpPr/>
            <p:nvPr/>
          </p:nvSpPr>
          <p:spPr>
            <a:xfrm>
              <a:off x="236288" y="439562"/>
              <a:ext cx="6405223" cy="1201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pic>
          <p:nvPicPr>
            <p:cNvPr id="20" name="図 19">
              <a:extLst>
                <a:ext uri="{FF2B5EF4-FFF2-40B4-BE49-F238E27FC236}">
                  <a16:creationId xmlns:a16="http://schemas.microsoft.com/office/drawing/2014/main" id="{D4075759-C0F8-30D3-67C6-059101133677}"/>
                </a:ext>
              </a:extLst>
            </p:cNvPr>
            <p:cNvPicPr>
              <a:picLocks noChangeAspect="1"/>
            </p:cNvPicPr>
            <p:nvPr/>
          </p:nvPicPr>
          <p:blipFill>
            <a:blip r:embed="rId4"/>
            <a:stretch>
              <a:fillRect/>
            </a:stretch>
          </p:blipFill>
          <p:spPr>
            <a:xfrm>
              <a:off x="5524707" y="580101"/>
              <a:ext cx="647833" cy="229923"/>
            </a:xfrm>
            <a:prstGeom prst="rect">
              <a:avLst/>
            </a:prstGeom>
          </p:spPr>
        </p:pic>
        <p:sp>
          <p:nvSpPr>
            <p:cNvPr id="26" name="テキスト ボックス 25">
              <a:extLst>
                <a:ext uri="{FF2B5EF4-FFF2-40B4-BE49-F238E27FC236}">
                  <a16:creationId xmlns:a16="http://schemas.microsoft.com/office/drawing/2014/main" id="{7FBCF34B-EB16-E33C-5475-98B998D8215D}"/>
                </a:ext>
              </a:extLst>
            </p:cNvPr>
            <p:cNvSpPr txBox="1"/>
            <p:nvPr/>
          </p:nvSpPr>
          <p:spPr>
            <a:xfrm>
              <a:off x="1535024" y="645787"/>
              <a:ext cx="3958374" cy="769441"/>
            </a:xfrm>
            <a:prstGeom prst="rect">
              <a:avLst/>
            </a:prstGeom>
            <a:noFill/>
          </p:spPr>
          <p:txBody>
            <a:bodyPr wrap="square" rtlCol="0">
              <a:spAutoFit/>
            </a:bodyPr>
            <a:lstStyle/>
            <a:p>
              <a:r>
                <a:rPr lang="en-US" altLang="ja-JP" sz="28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SMC</a:t>
              </a:r>
              <a:r>
                <a:rPr lang="ja-JP" altLang="en-US" sz="28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出張ミニ展示会 </a:t>
              </a:r>
              <a:br>
                <a:rPr lang="en-US" altLang="ja-JP" sz="28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br>
              <a:r>
                <a:rPr lang="en-US" altLang="ja-JP" sz="16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                                          </a:t>
              </a:r>
              <a:r>
                <a:rPr lang="ja-JP" altLang="en-US" sz="16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のご提案</a:t>
              </a:r>
              <a:endParaRPr kumimoji="1" lang="ja-JP" altLang="en-US" sz="1600" dirty="0"/>
            </a:p>
          </p:txBody>
        </p:sp>
      </p:grpSp>
      <p:sp>
        <p:nvSpPr>
          <p:cNvPr id="12" name="テキスト ボックス 11">
            <a:extLst>
              <a:ext uri="{FF2B5EF4-FFF2-40B4-BE49-F238E27FC236}">
                <a16:creationId xmlns:a16="http://schemas.microsoft.com/office/drawing/2014/main" id="{F8D53272-74F5-9309-AB82-3B9C754FBAE1}"/>
              </a:ext>
            </a:extLst>
          </p:cNvPr>
          <p:cNvSpPr txBox="1"/>
          <p:nvPr/>
        </p:nvSpPr>
        <p:spPr>
          <a:xfrm>
            <a:off x="567739" y="770716"/>
            <a:ext cx="1318192" cy="307777"/>
          </a:xfrm>
          <a:prstGeom prst="rect">
            <a:avLst/>
          </a:prstGeom>
          <a:noFill/>
        </p:spPr>
        <p:txBody>
          <a:bodyPr wrap="square" rtlCol="0">
            <a:spAutoFit/>
          </a:bodyPr>
          <a:lstStyle/>
          <a:p>
            <a:pPr algn="ctr"/>
            <a:r>
              <a:rPr lang="ja-JP" altLang="en-US" sz="1400" b="0" i="0" dirty="0">
                <a:solidFill>
                  <a:schemeClr val="accent1">
                    <a:lumMod val="75000"/>
                  </a:schemeClr>
                </a:solidFill>
                <a:effectLst/>
                <a:latin typeface="メイリオ" panose="020B0604030504040204" pitchFamily="50" charset="-128"/>
                <a:ea typeface="メイリオ" panose="020B0604030504040204" pitchFamily="50" charset="-128"/>
              </a:rPr>
              <a:t>省エネ</a:t>
            </a:r>
            <a:endParaRPr kumimoji="1" lang="ja-JP" altLang="en-US" sz="1200" dirty="0">
              <a:solidFill>
                <a:schemeClr val="accent1">
                  <a:lumMod val="75000"/>
                </a:schemeClr>
              </a:solidFill>
              <a:latin typeface="メイリオ" panose="020B0604030504040204" pitchFamily="50" charset="-128"/>
              <a:ea typeface="メイリオ" panose="020B0604030504040204" pitchFamily="50" charset="-128"/>
            </a:endParaRPr>
          </a:p>
        </p:txBody>
      </p:sp>
      <p:pic>
        <p:nvPicPr>
          <p:cNvPr id="30" name="Picture 2" descr="省エネラベルの見方と省エネラベリング制度について 「Energy Navi]">
            <a:extLst>
              <a:ext uri="{FF2B5EF4-FFF2-40B4-BE49-F238E27FC236}">
                <a16:creationId xmlns:a16="http://schemas.microsoft.com/office/drawing/2014/main" id="{9F475BFB-CAEC-E508-B111-D9ED18AABD6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025" b="89982" l="10000" r="90000">
                        <a14:foregroundMark x1="45309" y1="9025" x2="46111" y2="9025"/>
                        <a14:foregroundMark x1="56975" y1="22383" x2="58642" y2="22383"/>
                        <a14:foregroundMark x1="44198" y1="89801" x2="47778" y2="89801"/>
                        <a14:foregroundMark x1="41667" y1="25632" x2="51173" y2="32762"/>
                        <a14:foregroundMark x1="51173" y1="32762" x2="62469" y2="50632"/>
                        <a14:foregroundMark x1="62469" y1="50632" x2="66173" y2="31949"/>
                        <a14:foregroundMark x1="66173" y1="31949" x2="61049" y2="19585"/>
                        <a14:foregroundMark x1="61049" y1="19585" x2="53025" y2="18502"/>
                        <a14:foregroundMark x1="53025" y1="18502" x2="45926" y2="43953"/>
                        <a14:foregroundMark x1="45926" y1="43953" x2="45556" y2="51625"/>
                        <a14:foregroundMark x1="51358" y1="14260" x2="37593" y2="41245"/>
                        <a14:foregroundMark x1="37593" y1="41245" x2="36667" y2="44314"/>
                        <a14:foregroundMark x1="48889" y1="28881" x2="68704" y2="33845"/>
                        <a14:foregroundMark x1="68704" y1="33845" x2="69938" y2="46029"/>
                        <a14:foregroundMark x1="69938" y1="46029" x2="63827" y2="52978"/>
                        <a14:foregroundMark x1="63827" y1="52978" x2="52531" y2="54513"/>
                        <a14:foregroundMark x1="52531" y1="54513" x2="49383" y2="40433"/>
                        <a14:foregroundMark x1="49383" y1="40433" x2="53086" y2="53430"/>
                        <a14:foregroundMark x1="53086" y1="53430" x2="53086" y2="53700"/>
                      </a14:backgroundRemoval>
                    </a14:imgEffect>
                  </a14:imgLayer>
                </a14:imgProps>
              </a:ext>
              <a:ext uri="{28A0092B-C50C-407E-A947-70E740481C1C}">
                <a14:useLocalDpi xmlns:a14="http://schemas.microsoft.com/office/drawing/2010/main" val="0"/>
              </a:ext>
            </a:extLst>
          </a:blip>
          <a:srcRect l="14102" r="16218"/>
          <a:stretch/>
        </p:blipFill>
        <p:spPr bwMode="auto">
          <a:xfrm>
            <a:off x="6220208" y="12167"/>
            <a:ext cx="543061" cy="533112"/>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7A7E7CAB-D607-7BC6-A5D6-0F155D243240}"/>
              </a:ext>
            </a:extLst>
          </p:cNvPr>
          <p:cNvSpPr txBox="1"/>
          <p:nvPr/>
        </p:nvSpPr>
        <p:spPr>
          <a:xfrm>
            <a:off x="858265" y="2922503"/>
            <a:ext cx="5314275" cy="369332"/>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会議室・食堂などをお借りして省エネ商品のご案内をさせていただけませんでしょうか？</a:t>
            </a:r>
            <a:endParaRPr kumimoji="1" lang="en-US" altLang="ja-JP" sz="10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電源</a:t>
            </a:r>
            <a:r>
              <a:rPr kumimoji="1" lang="en-US" altLang="ja-JP" sz="800" dirty="0">
                <a:latin typeface="メイリオ" panose="020B0604030504040204" pitchFamily="50" charset="-128"/>
                <a:ea typeface="メイリオ" panose="020B0604030504040204" pitchFamily="50" charset="-128"/>
              </a:rPr>
              <a:t>AC100V</a:t>
            </a:r>
            <a:r>
              <a:rPr kumimoji="1" lang="ja-JP" altLang="en-US" sz="800" dirty="0">
                <a:latin typeface="メイリオ" panose="020B0604030504040204" pitchFamily="50" charset="-128"/>
                <a:ea typeface="メイリオ" panose="020B0604030504040204" pitchFamily="50" charset="-128"/>
              </a:rPr>
              <a:t>（圧縮エアーはご相談させてください。）</a:t>
            </a:r>
            <a:r>
              <a:rPr kumimoji="1" lang="en-US" altLang="ja-JP" sz="800" dirty="0">
                <a:latin typeface="メイリオ" panose="020B0604030504040204" pitchFamily="50" charset="-128"/>
                <a:ea typeface="メイリオ" panose="020B0604030504040204" pitchFamily="50" charset="-128"/>
              </a:rPr>
              <a:t>  </a:t>
            </a:r>
            <a:r>
              <a:rPr kumimoji="1" lang="ja-JP" altLang="en-US" sz="800" dirty="0">
                <a:latin typeface="メイリオ" panose="020B0604030504040204" pitchFamily="50" charset="-128"/>
                <a:ea typeface="メイリオ" panose="020B0604030504040204" pitchFamily="50" charset="-128"/>
              </a:rPr>
              <a:t>参考パネル寸法≒</a:t>
            </a:r>
            <a:r>
              <a:rPr kumimoji="1" lang="en-US" altLang="ja-JP" sz="800" dirty="0">
                <a:latin typeface="メイリオ" panose="020B0604030504040204" pitchFamily="50" charset="-128"/>
                <a:ea typeface="メイリオ" panose="020B0604030504040204" pitchFamily="50" charset="-128"/>
              </a:rPr>
              <a:t>500</a:t>
            </a:r>
            <a:r>
              <a:rPr kumimoji="1" lang="ja-JP" altLang="en-US" sz="800" dirty="0">
                <a:latin typeface="メイリオ" panose="020B0604030504040204" pitchFamily="50" charset="-128"/>
                <a:ea typeface="メイリオ" panose="020B0604030504040204" pitchFamily="50" charset="-128"/>
              </a:rPr>
              <a:t>ｘ</a:t>
            </a:r>
            <a:r>
              <a:rPr kumimoji="1" lang="en-US" altLang="ja-JP" sz="800" dirty="0">
                <a:latin typeface="メイリオ" panose="020B0604030504040204" pitchFamily="50" charset="-128"/>
                <a:ea typeface="メイリオ" panose="020B0604030504040204" pitchFamily="50" charset="-128"/>
              </a:rPr>
              <a:t>360</a:t>
            </a:r>
            <a:endParaRPr kumimoji="1" lang="ja-JP" altLang="en-US" sz="800" dirty="0">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09F6CA99-2469-00C6-0416-51B8D46EFE87}"/>
              </a:ext>
            </a:extLst>
          </p:cNvPr>
          <p:cNvGrpSpPr/>
          <p:nvPr/>
        </p:nvGrpSpPr>
        <p:grpSpPr>
          <a:xfrm>
            <a:off x="749861" y="5450031"/>
            <a:ext cx="5689110" cy="2241950"/>
            <a:chOff x="749861" y="5438308"/>
            <a:chExt cx="5689110" cy="2241950"/>
          </a:xfrm>
        </p:grpSpPr>
        <p:pic>
          <p:nvPicPr>
            <p:cNvPr id="9" name="図 8">
              <a:extLst>
                <a:ext uri="{FF2B5EF4-FFF2-40B4-BE49-F238E27FC236}">
                  <a16:creationId xmlns:a16="http://schemas.microsoft.com/office/drawing/2014/main" id="{D1ED4FE0-1069-2629-DE40-7B5668395E48}"/>
                </a:ext>
              </a:extLst>
            </p:cNvPr>
            <p:cNvPicPr>
              <a:picLocks noChangeAspect="1"/>
            </p:cNvPicPr>
            <p:nvPr/>
          </p:nvPicPr>
          <p:blipFill>
            <a:blip r:embed="rId7"/>
            <a:stretch>
              <a:fillRect/>
            </a:stretch>
          </p:blipFill>
          <p:spPr>
            <a:xfrm>
              <a:off x="794169" y="5438308"/>
              <a:ext cx="5644802" cy="2241950"/>
            </a:xfrm>
            <a:prstGeom prst="rect">
              <a:avLst/>
            </a:prstGeom>
          </p:spPr>
        </p:pic>
        <p:sp>
          <p:nvSpPr>
            <p:cNvPr id="33" name="正方形/長方形 32">
              <a:extLst>
                <a:ext uri="{FF2B5EF4-FFF2-40B4-BE49-F238E27FC236}">
                  <a16:creationId xmlns:a16="http://schemas.microsoft.com/office/drawing/2014/main" id="{21703812-0D8B-6400-D515-3F533B33D427}"/>
                </a:ext>
              </a:extLst>
            </p:cNvPr>
            <p:cNvSpPr/>
            <p:nvPr/>
          </p:nvSpPr>
          <p:spPr>
            <a:xfrm>
              <a:off x="749861" y="7482627"/>
              <a:ext cx="4401683" cy="15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a:extLst>
              <a:ext uri="{FF2B5EF4-FFF2-40B4-BE49-F238E27FC236}">
                <a16:creationId xmlns:a16="http://schemas.microsoft.com/office/drawing/2014/main" id="{981BD2E2-AFB1-179E-E2A9-22DC49C8E8B0}"/>
              </a:ext>
            </a:extLst>
          </p:cNvPr>
          <p:cNvPicPr>
            <a:picLocks noChangeAspect="1"/>
          </p:cNvPicPr>
          <p:nvPr/>
        </p:nvPicPr>
        <p:blipFill rotWithShape="1">
          <a:blip r:embed="rId8"/>
          <a:srcRect l="1" r="152"/>
          <a:stretch/>
        </p:blipFill>
        <p:spPr>
          <a:xfrm>
            <a:off x="-6230" y="3355726"/>
            <a:ext cx="6875364" cy="2108108"/>
          </a:xfrm>
          <a:prstGeom prst="rect">
            <a:avLst/>
          </a:prstGeom>
        </p:spPr>
      </p:pic>
      <p:sp>
        <p:nvSpPr>
          <p:cNvPr id="39" name="正方形/長方形 38">
            <a:extLst>
              <a:ext uri="{FF2B5EF4-FFF2-40B4-BE49-F238E27FC236}">
                <a16:creationId xmlns:a16="http://schemas.microsoft.com/office/drawing/2014/main" id="{BD9B157B-CF40-19AD-E794-8F27D71CBF5E}"/>
              </a:ext>
            </a:extLst>
          </p:cNvPr>
          <p:cNvSpPr/>
          <p:nvPr/>
        </p:nvSpPr>
        <p:spPr>
          <a:xfrm>
            <a:off x="0" y="7674796"/>
            <a:ext cx="6869134" cy="13727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字幕 2">
            <a:extLst>
              <a:ext uri="{FF2B5EF4-FFF2-40B4-BE49-F238E27FC236}">
                <a16:creationId xmlns:a16="http://schemas.microsoft.com/office/drawing/2014/main" id="{CBF4C96C-AEA4-2927-E01E-F35A700985D0}"/>
              </a:ext>
            </a:extLst>
          </p:cNvPr>
          <p:cNvSpPr txBox="1">
            <a:spLocks/>
          </p:cNvSpPr>
          <p:nvPr/>
        </p:nvSpPr>
        <p:spPr>
          <a:xfrm>
            <a:off x="138391" y="8159172"/>
            <a:ext cx="3800163" cy="783866"/>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pPr>
            <a:r>
              <a:rPr lang="ja-JP" altLang="en-US" sz="1000" b="1">
                <a:latin typeface="メイリオ" panose="020B0604030504040204" pitchFamily="50" charset="-128"/>
                <a:ea typeface="メイリオ" panose="020B0604030504040204" pitchFamily="50" charset="-128"/>
              </a:rPr>
              <a:t>実施日</a:t>
            </a:r>
            <a:r>
              <a:rPr lang="en-US" altLang="ja-JP" sz="1000" b="1">
                <a:latin typeface="メイリオ" panose="020B0604030504040204" pitchFamily="50" charset="-128"/>
                <a:ea typeface="メイリオ" panose="020B0604030504040204" pitchFamily="50" charset="-128"/>
              </a:rPr>
              <a:t>:</a:t>
            </a:r>
            <a:r>
              <a:rPr lang="ja-JP" altLang="en-US" sz="2400" b="1">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月</a:t>
            </a:r>
            <a:r>
              <a:rPr lang="ja-JP" altLang="en-US" sz="2400" b="1">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日　　</a:t>
            </a:r>
            <a:r>
              <a:rPr lang="ja-JP" altLang="en-US" b="1">
                <a:latin typeface="メイリオ" panose="020B0604030504040204" pitchFamily="50" charset="-128"/>
                <a:ea typeface="メイリオ" panose="020B0604030504040204" pitchFamily="50" charset="-128"/>
              </a:rPr>
              <a:t>〇〇</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〇〇～〇〇</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〇〇</a:t>
            </a:r>
            <a:endParaRPr lang="en-US" altLang="ja-JP" b="1">
              <a:latin typeface="メイリオ" panose="020B0604030504040204" pitchFamily="50" charset="-128"/>
              <a:ea typeface="メイリオ" panose="020B0604030504040204" pitchFamily="50" charset="-128"/>
            </a:endParaRPr>
          </a:p>
          <a:p>
            <a:pPr algn="l">
              <a:lnSpc>
                <a:spcPct val="100000"/>
              </a:lnSpc>
            </a:pPr>
            <a:r>
              <a:rPr lang="ja-JP" altLang="en-US" sz="1000" b="1">
                <a:latin typeface="メイリオ" panose="020B0604030504040204" pitchFamily="50" charset="-128"/>
                <a:ea typeface="メイリオ" panose="020B0604030504040204" pitchFamily="50" charset="-128"/>
              </a:rPr>
              <a:t>場所：</a:t>
            </a:r>
            <a:r>
              <a:rPr lang="ja-JP" altLang="en-US" b="1">
                <a:latin typeface="メイリオ" panose="020B0604030504040204" pitchFamily="50" charset="-128"/>
                <a:ea typeface="メイリオ" panose="020B0604030504040204" pitchFamily="50" charset="-128"/>
              </a:rPr>
              <a:t>株式会社＊＊＊＊＊＊＊＊　</a:t>
            </a:r>
            <a:r>
              <a:rPr lang="en-US" altLang="ja-JP" b="1">
                <a:latin typeface="メイリオ" panose="020B0604030504040204" pitchFamily="50" charset="-128"/>
                <a:ea typeface="メイリオ" panose="020B0604030504040204" pitchFamily="50" charset="-128"/>
              </a:rPr>
              <a:t> </a:t>
            </a:r>
            <a:r>
              <a:rPr lang="en-US" altLang="ja-JP" sz="1300">
                <a:latin typeface="メイリオ" panose="020B0604030504040204" pitchFamily="50" charset="-128"/>
                <a:ea typeface="メイリオ" panose="020B0604030504040204" pitchFamily="50" charset="-128"/>
              </a:rPr>
              <a:t>2</a:t>
            </a:r>
            <a:r>
              <a:rPr lang="ja-JP" altLang="en-US" sz="1300">
                <a:latin typeface="メイリオ" panose="020B0604030504040204" pitchFamily="50" charset="-128"/>
                <a:ea typeface="メイリオ" panose="020B0604030504040204" pitchFamily="50" charset="-128"/>
              </a:rPr>
              <a:t>階会議室</a:t>
            </a:r>
            <a:endParaRPr lang="en-US" altLang="ja-JP" sz="1300" dirty="0">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E613E300-6479-BE77-2160-137329939F34}"/>
              </a:ext>
            </a:extLst>
          </p:cNvPr>
          <p:cNvPicPr>
            <a:picLocks noChangeAspect="1"/>
          </p:cNvPicPr>
          <p:nvPr/>
        </p:nvPicPr>
        <p:blipFill rotWithShape="1">
          <a:blip r:embed="rId9">
            <a:extLst>
              <a:ext uri="{28A0092B-C50C-407E-A947-70E740481C1C}">
                <a14:useLocalDpi xmlns:a14="http://schemas.microsoft.com/office/drawing/2010/main" val="0"/>
              </a:ext>
            </a:extLst>
          </a:blip>
          <a:srcRect t="16837" b="19935"/>
          <a:stretch/>
        </p:blipFill>
        <p:spPr>
          <a:xfrm>
            <a:off x="4048459" y="7749285"/>
            <a:ext cx="2655419" cy="1259232"/>
          </a:xfrm>
          <a:prstGeom prst="rect">
            <a:avLst/>
          </a:prstGeom>
        </p:spPr>
      </p:pic>
      <p:pic>
        <p:nvPicPr>
          <p:cNvPr id="2" name="図 1">
            <a:extLst>
              <a:ext uri="{FF2B5EF4-FFF2-40B4-BE49-F238E27FC236}">
                <a16:creationId xmlns:a16="http://schemas.microsoft.com/office/drawing/2014/main" id="{07A0C2BC-469E-A8B7-FA42-D55E16E57C6A}"/>
              </a:ext>
            </a:extLst>
          </p:cNvPr>
          <p:cNvPicPr>
            <a:picLocks noChangeAspect="1"/>
          </p:cNvPicPr>
          <p:nvPr/>
        </p:nvPicPr>
        <p:blipFill>
          <a:blip r:embed="rId10"/>
          <a:stretch>
            <a:fillRect/>
          </a:stretch>
        </p:blipFill>
        <p:spPr>
          <a:xfrm>
            <a:off x="349405" y="2116434"/>
            <a:ext cx="713865" cy="613620"/>
          </a:xfrm>
          <a:prstGeom prst="rect">
            <a:avLst/>
          </a:prstGeom>
        </p:spPr>
      </p:pic>
    </p:spTree>
    <p:extLst>
      <p:ext uri="{BB962C8B-B14F-4D97-AF65-F5344CB8AC3E}">
        <p14:creationId xmlns:p14="http://schemas.microsoft.com/office/powerpoint/2010/main" val="399696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正方形/長方形 1077">
            <a:extLst>
              <a:ext uri="{FF2B5EF4-FFF2-40B4-BE49-F238E27FC236}">
                <a16:creationId xmlns:a16="http://schemas.microsoft.com/office/drawing/2014/main" id="{365DF0D3-524A-C924-0F7B-B1D46CE91CBB}"/>
              </a:ext>
            </a:extLst>
          </p:cNvPr>
          <p:cNvSpPr/>
          <p:nvPr/>
        </p:nvSpPr>
        <p:spPr>
          <a:xfrm>
            <a:off x="0" y="0"/>
            <a:ext cx="6858000" cy="3302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F810374-1A6B-A7E2-037C-B30ADF8CBE7E}"/>
              </a:ext>
            </a:extLst>
          </p:cNvPr>
          <p:cNvSpPr/>
          <p:nvPr/>
        </p:nvSpPr>
        <p:spPr>
          <a:xfrm>
            <a:off x="0" y="8953500"/>
            <a:ext cx="6858000" cy="952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66620766-1A84-8E31-C164-D127FC6577D0}"/>
              </a:ext>
            </a:extLst>
          </p:cNvPr>
          <p:cNvSpPr/>
          <p:nvPr/>
        </p:nvSpPr>
        <p:spPr>
          <a:xfrm>
            <a:off x="0" y="7674796"/>
            <a:ext cx="6869134" cy="13727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2">
            <a:extLst>
              <a:ext uri="{FF2B5EF4-FFF2-40B4-BE49-F238E27FC236}">
                <a16:creationId xmlns:a16="http://schemas.microsoft.com/office/drawing/2014/main" id="{ABEE0A7D-6B49-59AA-C2AB-D7C1E4D9AD2D}"/>
              </a:ext>
            </a:extLst>
          </p:cNvPr>
          <p:cNvSpPr>
            <a:spLocks noGrp="1"/>
          </p:cNvSpPr>
          <p:nvPr>
            <p:ph type="subTitle" idx="1"/>
          </p:nvPr>
        </p:nvSpPr>
        <p:spPr>
          <a:xfrm>
            <a:off x="138391" y="8159172"/>
            <a:ext cx="3800163" cy="783866"/>
          </a:xfrm>
        </p:spPr>
        <p:txBody>
          <a:bodyPr>
            <a:normAutofit fontScale="85000" lnSpcReduction="10000"/>
          </a:bodyPr>
          <a:lstStyle/>
          <a:p>
            <a:pPr algn="l">
              <a:lnSpc>
                <a:spcPct val="100000"/>
              </a:lnSpc>
            </a:pPr>
            <a:r>
              <a:rPr kumimoji="1" lang="ja-JP" altLang="en-US" sz="1000" b="1" dirty="0">
                <a:latin typeface="メイリオ" panose="020B0604030504040204" pitchFamily="50" charset="-128"/>
                <a:ea typeface="メイリオ" panose="020B0604030504040204" pitchFamily="50" charset="-128"/>
              </a:rPr>
              <a:t>実施日</a:t>
            </a:r>
            <a:r>
              <a:rPr lang="en-US" altLang="ja-JP" sz="10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月</a:t>
            </a:r>
            <a:r>
              <a:rPr kumimoji="1" lang="ja-JP" altLang="en-US" sz="24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日　</a:t>
            </a:r>
            <a:r>
              <a:rPr lang="ja-JP" altLang="en-US" sz="1000" b="1"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〇〇</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〇〇～</a:t>
            </a:r>
            <a:r>
              <a:rPr lang="ja-JP" altLang="en-US" b="1" dirty="0">
                <a:latin typeface="メイリオ" panose="020B0604030504040204" pitchFamily="50" charset="-128"/>
                <a:ea typeface="メイリオ" panose="020B0604030504040204" pitchFamily="50" charset="-128"/>
              </a:rPr>
              <a:t>〇〇</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〇〇</a:t>
            </a:r>
            <a:endParaRPr kumimoji="1" lang="en-US" altLang="ja-JP" b="1" dirty="0">
              <a:latin typeface="メイリオ" panose="020B0604030504040204" pitchFamily="50" charset="-128"/>
              <a:ea typeface="メイリオ" panose="020B0604030504040204" pitchFamily="50" charset="-128"/>
            </a:endParaRPr>
          </a:p>
          <a:p>
            <a:pPr algn="l">
              <a:lnSpc>
                <a:spcPct val="100000"/>
              </a:lnSpc>
            </a:pPr>
            <a:r>
              <a:rPr lang="ja-JP" altLang="en-US" sz="1000" b="1" dirty="0">
                <a:latin typeface="メイリオ" panose="020B0604030504040204" pitchFamily="50" charset="-128"/>
                <a:ea typeface="メイリオ" panose="020B0604030504040204" pitchFamily="50" charset="-128"/>
              </a:rPr>
              <a:t>場所：</a:t>
            </a:r>
            <a:r>
              <a:rPr lang="ja-JP" altLang="en-US" b="1" dirty="0">
                <a:latin typeface="メイリオ" panose="020B0604030504040204" pitchFamily="50" charset="-128"/>
                <a:ea typeface="メイリオ" panose="020B0604030504040204" pitchFamily="50" charset="-128"/>
              </a:rPr>
              <a:t>株式会社＊＊＊＊＊＊＊＊　</a:t>
            </a:r>
            <a:r>
              <a:rPr lang="en-US" altLang="ja-JP" b="1" dirty="0">
                <a:latin typeface="メイリオ" panose="020B0604030504040204" pitchFamily="50" charset="-128"/>
                <a:ea typeface="メイリオ" panose="020B0604030504040204" pitchFamily="50" charset="-128"/>
              </a:rPr>
              <a:t> </a:t>
            </a:r>
            <a:r>
              <a:rPr lang="en-US" altLang="ja-JP" sz="1300" dirty="0">
                <a:latin typeface="メイリオ" panose="020B0604030504040204" pitchFamily="50" charset="-128"/>
                <a:ea typeface="メイリオ" panose="020B0604030504040204" pitchFamily="50" charset="-128"/>
              </a:rPr>
              <a:t>2</a:t>
            </a:r>
            <a:r>
              <a:rPr lang="ja-JP" altLang="en-US" sz="1300" dirty="0">
                <a:latin typeface="メイリオ" panose="020B0604030504040204" pitchFamily="50" charset="-128"/>
                <a:ea typeface="メイリオ" panose="020B0604030504040204" pitchFamily="50" charset="-128"/>
              </a:rPr>
              <a:t>階会議室</a:t>
            </a:r>
            <a:endParaRPr kumimoji="1" lang="en-US" altLang="ja-JP" sz="13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25688F7-1CB6-AEC8-328A-23674E424934}"/>
              </a:ext>
            </a:extLst>
          </p:cNvPr>
          <p:cNvSpPr/>
          <p:nvPr/>
        </p:nvSpPr>
        <p:spPr>
          <a:xfrm>
            <a:off x="1499960" y="9551338"/>
            <a:ext cx="3858079" cy="307777"/>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　サンテックス　川越市問屋町</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9-1</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740744BC-B56D-2ABA-6CFC-4108D4FE0BD5}"/>
              </a:ext>
            </a:extLst>
          </p:cNvPr>
          <p:cNvSpPr/>
          <p:nvPr/>
        </p:nvSpPr>
        <p:spPr>
          <a:xfrm>
            <a:off x="6278571" y="9352740"/>
            <a:ext cx="426337" cy="446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1019007" rtl="0" eaLnBrk="1" latinLnBrk="0" hangingPunct="1">
              <a:defRPr kumimoji="1" sz="2006" kern="1200">
                <a:solidFill>
                  <a:schemeClr val="dk1"/>
                </a:solidFill>
                <a:latin typeface="+mn-lt"/>
                <a:ea typeface="+mn-ea"/>
                <a:cs typeface="+mn-cs"/>
              </a:defRPr>
            </a:lvl1pPr>
            <a:lvl2pPr marL="509504" algn="l" defTabSz="1019007" rtl="0" eaLnBrk="1" latinLnBrk="0" hangingPunct="1">
              <a:defRPr kumimoji="1" sz="2006" kern="1200">
                <a:solidFill>
                  <a:schemeClr val="dk1"/>
                </a:solidFill>
                <a:latin typeface="+mn-lt"/>
                <a:ea typeface="+mn-ea"/>
                <a:cs typeface="+mn-cs"/>
              </a:defRPr>
            </a:lvl2pPr>
            <a:lvl3pPr marL="1019007" algn="l" defTabSz="1019007" rtl="0" eaLnBrk="1" latinLnBrk="0" hangingPunct="1">
              <a:defRPr kumimoji="1" sz="2006" kern="1200">
                <a:solidFill>
                  <a:schemeClr val="dk1"/>
                </a:solidFill>
                <a:latin typeface="+mn-lt"/>
                <a:ea typeface="+mn-ea"/>
                <a:cs typeface="+mn-cs"/>
              </a:defRPr>
            </a:lvl3pPr>
            <a:lvl4pPr marL="1528511" algn="l" defTabSz="1019007" rtl="0" eaLnBrk="1" latinLnBrk="0" hangingPunct="1">
              <a:defRPr kumimoji="1" sz="2006" kern="1200">
                <a:solidFill>
                  <a:schemeClr val="dk1"/>
                </a:solidFill>
                <a:latin typeface="+mn-lt"/>
                <a:ea typeface="+mn-ea"/>
                <a:cs typeface="+mn-cs"/>
              </a:defRPr>
            </a:lvl4pPr>
            <a:lvl5pPr marL="2038015" algn="l" defTabSz="1019007" rtl="0" eaLnBrk="1" latinLnBrk="0" hangingPunct="1">
              <a:defRPr kumimoji="1" sz="2006" kern="1200">
                <a:solidFill>
                  <a:schemeClr val="dk1"/>
                </a:solidFill>
                <a:latin typeface="+mn-lt"/>
                <a:ea typeface="+mn-ea"/>
                <a:cs typeface="+mn-cs"/>
              </a:defRPr>
            </a:lvl5pPr>
            <a:lvl6pPr marL="2547518" algn="l" defTabSz="1019007" rtl="0" eaLnBrk="1" latinLnBrk="0" hangingPunct="1">
              <a:defRPr kumimoji="1" sz="2006" kern="1200">
                <a:solidFill>
                  <a:schemeClr val="dk1"/>
                </a:solidFill>
                <a:latin typeface="+mn-lt"/>
                <a:ea typeface="+mn-ea"/>
                <a:cs typeface="+mn-cs"/>
              </a:defRPr>
            </a:lvl6pPr>
            <a:lvl7pPr marL="3057022" algn="l" defTabSz="1019007" rtl="0" eaLnBrk="1" latinLnBrk="0" hangingPunct="1">
              <a:defRPr kumimoji="1" sz="2006" kern="1200">
                <a:solidFill>
                  <a:schemeClr val="dk1"/>
                </a:solidFill>
                <a:latin typeface="+mn-lt"/>
                <a:ea typeface="+mn-ea"/>
                <a:cs typeface="+mn-cs"/>
              </a:defRPr>
            </a:lvl7pPr>
            <a:lvl8pPr marL="3566526" algn="l" defTabSz="1019007" rtl="0" eaLnBrk="1" latinLnBrk="0" hangingPunct="1">
              <a:defRPr kumimoji="1" sz="2006" kern="1200">
                <a:solidFill>
                  <a:schemeClr val="dk1"/>
                </a:solidFill>
                <a:latin typeface="+mn-lt"/>
                <a:ea typeface="+mn-ea"/>
                <a:cs typeface="+mn-cs"/>
              </a:defRPr>
            </a:lvl8pPr>
            <a:lvl9pPr marL="4076029" algn="l" defTabSz="1019007" rtl="0" eaLnBrk="1" latinLnBrk="0" hangingPunct="1">
              <a:defRPr kumimoji="1" sz="2006" kern="1200">
                <a:solidFill>
                  <a:schemeClr val="dk1"/>
                </a:solidFill>
                <a:latin typeface="+mn-lt"/>
                <a:ea typeface="+mn-ea"/>
                <a:cs typeface="+mn-cs"/>
              </a:defRPr>
            </a:lvl9pPr>
          </a:lstStyle>
          <a:p>
            <a:pPr algn="ctr"/>
            <a:endParaRPr kumimoji="1" lang="ja-JP" altLang="en-US"/>
          </a:p>
        </p:txBody>
      </p:sp>
      <p:sp>
        <p:nvSpPr>
          <p:cNvPr id="15" name="正方形/長方形 14">
            <a:extLst>
              <a:ext uri="{FF2B5EF4-FFF2-40B4-BE49-F238E27FC236}">
                <a16:creationId xmlns:a16="http://schemas.microsoft.com/office/drawing/2014/main" id="{7EA918A6-D57D-7278-1971-2AE2A86AD19F}"/>
              </a:ext>
            </a:extLst>
          </p:cNvPr>
          <p:cNvSpPr/>
          <p:nvPr/>
        </p:nvSpPr>
        <p:spPr>
          <a:xfrm>
            <a:off x="785812" y="9100398"/>
            <a:ext cx="52863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rgbClr val="1C4295"/>
                </a:solidFill>
                <a:latin typeface="メイリオ" panose="020B0604030504040204" pitchFamily="50" charset="-128"/>
                <a:ea typeface="メイリオ" panose="020B0604030504040204" pitchFamily="50" charset="-128"/>
              </a:rPr>
              <a:t>※</a:t>
            </a:r>
            <a:r>
              <a:rPr kumimoji="1" lang="ja-JP" altLang="en-US" sz="800" dirty="0">
                <a:solidFill>
                  <a:srgbClr val="1C4295"/>
                </a:solidFill>
                <a:latin typeface="メイリオ" panose="020B0604030504040204" pitchFamily="50" charset="-128"/>
                <a:ea typeface="メイリオ" panose="020B0604030504040204" pitchFamily="50" charset="-128"/>
              </a:rPr>
              <a:t>お問い合わせは</a:t>
            </a:r>
            <a:r>
              <a:rPr kumimoji="1" lang="en-US" altLang="ja-JP" sz="800" dirty="0">
                <a:latin typeface="メイリオ" panose="020B0604030504040204" pitchFamily="50" charset="-128"/>
                <a:ea typeface="メイリオ" panose="020B0604030504040204" pitchFamily="50" charset="-128"/>
              </a:rPr>
              <a:t> </a:t>
            </a:r>
            <a:endParaRPr kumimoji="1" lang="ja-JP" altLang="en-US" sz="800" dirty="0">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1211CAC3-5D30-194B-CECD-8C4C93D6325A}"/>
              </a:ext>
            </a:extLst>
          </p:cNvPr>
          <p:cNvGrpSpPr/>
          <p:nvPr/>
        </p:nvGrpSpPr>
        <p:grpSpPr>
          <a:xfrm>
            <a:off x="1306027" y="9280439"/>
            <a:ext cx="4621087" cy="284790"/>
            <a:chOff x="1306027" y="9202559"/>
            <a:chExt cx="4621087" cy="284790"/>
          </a:xfrm>
        </p:grpSpPr>
        <p:sp>
          <p:nvSpPr>
            <p:cNvPr id="10" name="正方形/長方形 9">
              <a:extLst>
                <a:ext uri="{FF2B5EF4-FFF2-40B4-BE49-F238E27FC236}">
                  <a16:creationId xmlns:a16="http://schemas.microsoft.com/office/drawing/2014/main" id="{E2FE7BCC-18FF-DFC5-2BB6-78B62DF515F6}"/>
                </a:ext>
              </a:extLst>
            </p:cNvPr>
            <p:cNvSpPr/>
            <p:nvPr/>
          </p:nvSpPr>
          <p:spPr>
            <a:xfrm>
              <a:off x="1306027" y="9256517"/>
              <a:ext cx="4621087" cy="230832"/>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049‐224‐2511</a:t>
              </a:r>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https://www.fa-suntex.co.jp/</a:t>
              </a:r>
              <a:endPar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ソース画像を表示">
              <a:extLst>
                <a:ext uri="{FF2B5EF4-FFF2-40B4-BE49-F238E27FC236}">
                  <a16:creationId xmlns:a16="http://schemas.microsoft.com/office/drawing/2014/main" id="{0F8BA122-64A3-91C4-25E0-C2445C7A19C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12237" y="9202559"/>
              <a:ext cx="273694" cy="273694"/>
            </a:xfrm>
            <a:prstGeom prst="rect">
              <a:avLst/>
            </a:prstGeom>
            <a:noFill/>
            <a:extLst>
              <a:ext uri="{909E8E84-426E-40DD-AFC4-6F175D3DCCD1}">
                <a14:hiddenFill xmlns:a14="http://schemas.microsoft.com/office/drawing/2010/main">
                  <a:solidFill>
                    <a:srgbClr val="FFFFFF"/>
                  </a:solidFill>
                </a14:hiddenFill>
              </a:ext>
            </a:extLst>
          </p:spPr>
        </p:pic>
      </p:grpSp>
      <p:pic>
        <p:nvPicPr>
          <p:cNvPr id="1065" name="図 1064">
            <a:extLst>
              <a:ext uri="{FF2B5EF4-FFF2-40B4-BE49-F238E27FC236}">
                <a16:creationId xmlns:a16="http://schemas.microsoft.com/office/drawing/2014/main" id="{4AB9CE36-B753-A1B2-0F3B-B63160F46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23" y="54306"/>
            <a:ext cx="851363" cy="241296"/>
          </a:xfrm>
          <a:prstGeom prst="rect">
            <a:avLst/>
          </a:prstGeom>
        </p:spPr>
      </p:pic>
      <p:grpSp>
        <p:nvGrpSpPr>
          <p:cNvPr id="24" name="グループ化 23">
            <a:extLst>
              <a:ext uri="{FF2B5EF4-FFF2-40B4-BE49-F238E27FC236}">
                <a16:creationId xmlns:a16="http://schemas.microsoft.com/office/drawing/2014/main" id="{9D894EC7-C94E-0B11-CF08-E2E09182E1B4}"/>
              </a:ext>
            </a:extLst>
          </p:cNvPr>
          <p:cNvGrpSpPr/>
          <p:nvPr/>
        </p:nvGrpSpPr>
        <p:grpSpPr>
          <a:xfrm>
            <a:off x="-3784" y="1969448"/>
            <a:ext cx="6875364" cy="899032"/>
            <a:chOff x="-3784" y="1892174"/>
            <a:chExt cx="6875364" cy="899032"/>
          </a:xfrm>
          <a:solidFill>
            <a:srgbClr val="0070C0"/>
          </a:solidFill>
        </p:grpSpPr>
        <p:sp>
          <p:nvSpPr>
            <p:cNvPr id="1080" name="正方形/長方形 1079">
              <a:extLst>
                <a:ext uri="{FF2B5EF4-FFF2-40B4-BE49-F238E27FC236}">
                  <a16:creationId xmlns:a16="http://schemas.microsoft.com/office/drawing/2014/main" id="{24B86DBF-6A05-8831-11A0-E198AF9AB961}"/>
                </a:ext>
              </a:extLst>
            </p:cNvPr>
            <p:cNvSpPr/>
            <p:nvPr/>
          </p:nvSpPr>
          <p:spPr>
            <a:xfrm>
              <a:off x="-3784" y="1892174"/>
              <a:ext cx="6875364" cy="899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テキスト ボックス 1060">
              <a:extLst>
                <a:ext uri="{FF2B5EF4-FFF2-40B4-BE49-F238E27FC236}">
                  <a16:creationId xmlns:a16="http://schemas.microsoft.com/office/drawing/2014/main" id="{0114DCA0-4FB9-9D7F-3F4A-68E46B2297D1}"/>
                </a:ext>
              </a:extLst>
            </p:cNvPr>
            <p:cNvSpPr txBox="1"/>
            <p:nvPr/>
          </p:nvSpPr>
          <p:spPr>
            <a:xfrm>
              <a:off x="1594330" y="1980763"/>
              <a:ext cx="5051893" cy="553998"/>
            </a:xfrm>
            <a:prstGeom prst="rect">
              <a:avLst/>
            </a:prstGeom>
            <a:grpFill/>
          </p:spPr>
          <p:txBody>
            <a:bodyPr wrap="square">
              <a:spAutoFit/>
            </a:bodyPr>
            <a:lstStyle/>
            <a:p>
              <a:pPr algn="r"/>
              <a:r>
                <a:rPr lang="en-US" altLang="ja-JP" sz="1400" dirty="0">
                  <a:solidFill>
                    <a:schemeClr val="bg1"/>
                  </a:solidFill>
                  <a:latin typeface="メイリオ" panose="020B0604030504040204" pitchFamily="50" charset="-128"/>
                  <a:ea typeface="メイリオ" panose="020B0604030504040204" pitchFamily="50" charset="-128"/>
                </a:rPr>
                <a:t>SMC</a:t>
              </a:r>
              <a:r>
                <a:rPr lang="ja-JP" altLang="en-US" sz="1400" dirty="0">
                  <a:solidFill>
                    <a:schemeClr val="bg1"/>
                  </a:solidFill>
                  <a:latin typeface="メイリオ" panose="020B0604030504040204" pitchFamily="50" charset="-128"/>
                  <a:ea typeface="メイリオ" panose="020B0604030504040204" pitchFamily="50" charset="-128"/>
                </a:rPr>
                <a:t>機器による❝</a:t>
              </a:r>
              <a:r>
                <a:rPr lang="en-US" altLang="ja-JP" sz="1400" dirty="0">
                  <a:solidFill>
                    <a:schemeClr val="bg1"/>
                  </a:solidFill>
                  <a:latin typeface="メイリオ" panose="020B0604030504040204" pitchFamily="50" charset="-128"/>
                  <a:ea typeface="メイリオ" panose="020B0604030504040204" pitchFamily="50" charset="-128"/>
                </a:rPr>
                <a:t>CO2</a:t>
              </a:r>
              <a:r>
                <a:rPr lang="ja-JP" altLang="en-US" sz="1400" dirty="0">
                  <a:solidFill>
                    <a:schemeClr val="bg1"/>
                  </a:solidFill>
                  <a:latin typeface="メイリオ" panose="020B0604030504040204" pitchFamily="50" charset="-128"/>
                  <a:ea typeface="メイリオ" panose="020B0604030504040204" pitchFamily="50" charset="-128"/>
                </a:rPr>
                <a:t>削減効果の最大限化❞を提案致します</a:t>
              </a:r>
              <a:endParaRPr lang="en-US" altLang="ja-JP" sz="1400" dirty="0">
                <a:solidFill>
                  <a:schemeClr val="bg1"/>
                </a:solidFill>
                <a:latin typeface="メイリオ" panose="020B0604030504040204" pitchFamily="50" charset="-128"/>
                <a:ea typeface="メイリオ" panose="020B0604030504040204" pitchFamily="50" charset="-128"/>
              </a:endParaRPr>
            </a:p>
            <a:p>
              <a:pPr algn="r"/>
              <a:r>
                <a:rPr lang="ja-JP" altLang="en-US" sz="1100" dirty="0">
                  <a:solidFill>
                    <a:schemeClr val="bg1"/>
                  </a:solidFill>
                  <a:latin typeface="メイリオ" panose="020B0604030504040204" pitchFamily="50" charset="-128"/>
                  <a:ea typeface="メイリオ" panose="020B0604030504040204" pitchFamily="50" charset="-128"/>
                </a:rPr>
                <a:t>コンプレッサーの圧力を</a:t>
              </a:r>
              <a:r>
                <a:rPr lang="en-US" altLang="ja-JP" sz="1100" dirty="0">
                  <a:solidFill>
                    <a:schemeClr val="bg1"/>
                  </a:solidFill>
                  <a:latin typeface="メイリオ" panose="020B0604030504040204" pitchFamily="50" charset="-128"/>
                  <a:ea typeface="メイリオ" panose="020B0604030504040204" pitchFamily="50" charset="-128"/>
                </a:rPr>
                <a:t>0.1MPS</a:t>
              </a:r>
              <a:r>
                <a:rPr lang="ja-JP" altLang="en-US" sz="1100" dirty="0">
                  <a:solidFill>
                    <a:schemeClr val="bg1"/>
                  </a:solidFill>
                  <a:latin typeface="メイリオ" panose="020B0604030504040204" pitchFamily="50" charset="-128"/>
                  <a:ea typeface="メイリオ" panose="020B0604030504040204" pitchFamily="50" charset="-128"/>
                </a:rPr>
                <a:t>下げた場合</a:t>
              </a:r>
              <a:r>
                <a:rPr lang="ja-JP" altLang="en-US" sz="1100" b="1" dirty="0">
                  <a:solidFill>
                    <a:schemeClr val="bg1"/>
                  </a:solidFill>
                  <a:latin typeface="メイリオ" panose="020B0604030504040204" pitchFamily="50" charset="-128"/>
                  <a:ea typeface="メイリオ" panose="020B0604030504040204" pitchFamily="50" charset="-128"/>
                </a:rPr>
                <a:t>約</a:t>
              </a:r>
              <a:r>
                <a:rPr lang="en-US" altLang="ja-JP" sz="1600" b="1" dirty="0">
                  <a:solidFill>
                    <a:srgbClr val="FFC000"/>
                  </a:solidFill>
                  <a:latin typeface="メイリオ" panose="020B0604030504040204" pitchFamily="50" charset="-128"/>
                  <a:ea typeface="メイリオ" panose="020B0604030504040204" pitchFamily="50" charset="-128"/>
                </a:rPr>
                <a:t>25%</a:t>
              </a:r>
              <a:r>
                <a:rPr lang="ja-JP" altLang="en-US" sz="1100" dirty="0">
                  <a:solidFill>
                    <a:schemeClr val="bg1"/>
                  </a:solidFill>
                  <a:latin typeface="メイリオ" panose="020B0604030504040204" pitchFamily="50" charset="-128"/>
                  <a:ea typeface="メイリオ" panose="020B0604030504040204" pitchFamily="50" charset="-128"/>
                </a:rPr>
                <a:t>の</a:t>
              </a:r>
              <a:r>
                <a:rPr lang="en-US" altLang="ja-JP" sz="1100" dirty="0">
                  <a:solidFill>
                    <a:schemeClr val="bg1"/>
                  </a:solidFill>
                  <a:latin typeface="メイリオ" panose="020B0604030504040204" pitchFamily="50" charset="-128"/>
                  <a:ea typeface="メイリオ" panose="020B0604030504040204" pitchFamily="50" charset="-128"/>
                </a:rPr>
                <a:t>CO2</a:t>
              </a:r>
              <a:r>
                <a:rPr lang="ja-JP" altLang="en-US" sz="1100" dirty="0">
                  <a:solidFill>
                    <a:schemeClr val="bg1"/>
                  </a:solidFill>
                  <a:latin typeface="メイリオ" panose="020B0604030504040204" pitchFamily="50" charset="-128"/>
                  <a:ea typeface="メイリオ" panose="020B0604030504040204" pitchFamily="50" charset="-128"/>
                </a:rPr>
                <a:t>削減になります</a:t>
              </a:r>
              <a:endParaRPr lang="ja-JP" altLang="en-US" sz="1100" dirty="0">
                <a:latin typeface="メイリオ" panose="020B0604030504040204" pitchFamily="50" charset="-128"/>
                <a:ea typeface="メイリオ" panose="020B0604030504040204" pitchFamily="50" charset="-128"/>
              </a:endParaRPr>
            </a:p>
          </p:txBody>
        </p:sp>
      </p:grpSp>
      <p:pic>
        <p:nvPicPr>
          <p:cNvPr id="17" name="図 16">
            <a:extLst>
              <a:ext uri="{FF2B5EF4-FFF2-40B4-BE49-F238E27FC236}">
                <a16:creationId xmlns:a16="http://schemas.microsoft.com/office/drawing/2014/main" id="{ECED0D89-B94F-035D-8FBE-CFE981989E0B}"/>
              </a:ext>
            </a:extLst>
          </p:cNvPr>
          <p:cNvPicPr>
            <a:picLocks noChangeAspect="1"/>
          </p:cNvPicPr>
          <p:nvPr/>
        </p:nvPicPr>
        <p:blipFill rotWithShape="1">
          <a:blip r:embed="rId4">
            <a:extLst>
              <a:ext uri="{28A0092B-C50C-407E-A947-70E740481C1C}">
                <a14:useLocalDpi xmlns:a14="http://schemas.microsoft.com/office/drawing/2010/main" val="0"/>
              </a:ext>
            </a:extLst>
          </a:blip>
          <a:srcRect t="16837" b="19935"/>
          <a:stretch/>
        </p:blipFill>
        <p:spPr>
          <a:xfrm>
            <a:off x="4048459" y="7749285"/>
            <a:ext cx="2655419" cy="1259232"/>
          </a:xfrm>
          <a:prstGeom prst="rect">
            <a:avLst/>
          </a:prstGeom>
        </p:spPr>
      </p:pic>
      <p:grpSp>
        <p:nvGrpSpPr>
          <p:cNvPr id="29" name="グループ化 28">
            <a:extLst>
              <a:ext uri="{FF2B5EF4-FFF2-40B4-BE49-F238E27FC236}">
                <a16:creationId xmlns:a16="http://schemas.microsoft.com/office/drawing/2014/main" id="{130AC55C-A2DA-EFDC-6728-2C694C6147DD}"/>
              </a:ext>
            </a:extLst>
          </p:cNvPr>
          <p:cNvGrpSpPr/>
          <p:nvPr/>
        </p:nvGrpSpPr>
        <p:grpSpPr>
          <a:xfrm>
            <a:off x="236288" y="439562"/>
            <a:ext cx="6405223" cy="1201665"/>
            <a:chOff x="236288" y="439562"/>
            <a:chExt cx="6405223" cy="1201665"/>
          </a:xfrm>
        </p:grpSpPr>
        <p:sp>
          <p:nvSpPr>
            <p:cNvPr id="1077" name="正方形/長方形 1076">
              <a:extLst>
                <a:ext uri="{FF2B5EF4-FFF2-40B4-BE49-F238E27FC236}">
                  <a16:creationId xmlns:a16="http://schemas.microsoft.com/office/drawing/2014/main" id="{C1B402B3-890F-1123-68E8-FF3214CB88E5}"/>
                </a:ext>
              </a:extLst>
            </p:cNvPr>
            <p:cNvSpPr/>
            <p:nvPr/>
          </p:nvSpPr>
          <p:spPr>
            <a:xfrm>
              <a:off x="236288" y="439562"/>
              <a:ext cx="6405223" cy="1201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pic>
          <p:nvPicPr>
            <p:cNvPr id="20" name="図 19">
              <a:extLst>
                <a:ext uri="{FF2B5EF4-FFF2-40B4-BE49-F238E27FC236}">
                  <a16:creationId xmlns:a16="http://schemas.microsoft.com/office/drawing/2014/main" id="{D4075759-C0F8-30D3-67C6-059101133677}"/>
                </a:ext>
              </a:extLst>
            </p:cNvPr>
            <p:cNvPicPr>
              <a:picLocks noChangeAspect="1"/>
            </p:cNvPicPr>
            <p:nvPr/>
          </p:nvPicPr>
          <p:blipFill>
            <a:blip r:embed="rId5"/>
            <a:stretch>
              <a:fillRect/>
            </a:stretch>
          </p:blipFill>
          <p:spPr>
            <a:xfrm>
              <a:off x="5672174" y="533298"/>
              <a:ext cx="647833" cy="229923"/>
            </a:xfrm>
            <a:prstGeom prst="rect">
              <a:avLst/>
            </a:prstGeom>
          </p:spPr>
        </p:pic>
        <p:sp>
          <p:nvSpPr>
            <p:cNvPr id="26" name="テキスト ボックス 25">
              <a:extLst>
                <a:ext uri="{FF2B5EF4-FFF2-40B4-BE49-F238E27FC236}">
                  <a16:creationId xmlns:a16="http://schemas.microsoft.com/office/drawing/2014/main" id="{7FBCF34B-EB16-E33C-5475-98B998D8215D}"/>
                </a:ext>
              </a:extLst>
            </p:cNvPr>
            <p:cNvSpPr txBox="1"/>
            <p:nvPr/>
          </p:nvSpPr>
          <p:spPr>
            <a:xfrm>
              <a:off x="1464686" y="716125"/>
              <a:ext cx="3958374" cy="523220"/>
            </a:xfrm>
            <a:prstGeom prst="rect">
              <a:avLst/>
            </a:prstGeom>
            <a:noFill/>
          </p:spPr>
          <p:txBody>
            <a:bodyPr wrap="square" rtlCol="0">
              <a:spAutoFit/>
            </a:bodyPr>
            <a:lstStyle/>
            <a:p>
              <a:pPr algn="ctr"/>
              <a:r>
                <a:rPr lang="en-US" altLang="ja-JP" sz="28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SMC</a:t>
              </a:r>
              <a:r>
                <a:rPr lang="ja-JP" altLang="en-US" sz="28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出張ミニ展示会</a:t>
              </a:r>
              <a:r>
                <a:rPr lang="en-US" altLang="ja-JP" sz="16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                                     </a:t>
              </a:r>
              <a:endParaRPr kumimoji="1" lang="ja-JP" altLang="en-US" sz="1600" dirty="0"/>
            </a:p>
          </p:txBody>
        </p:sp>
      </p:grpSp>
      <p:sp>
        <p:nvSpPr>
          <p:cNvPr id="12" name="テキスト ボックス 11">
            <a:extLst>
              <a:ext uri="{FF2B5EF4-FFF2-40B4-BE49-F238E27FC236}">
                <a16:creationId xmlns:a16="http://schemas.microsoft.com/office/drawing/2014/main" id="{F8D53272-74F5-9309-AB82-3B9C754FBAE1}"/>
              </a:ext>
            </a:extLst>
          </p:cNvPr>
          <p:cNvSpPr txBox="1"/>
          <p:nvPr/>
        </p:nvSpPr>
        <p:spPr>
          <a:xfrm>
            <a:off x="567739" y="829331"/>
            <a:ext cx="1318192" cy="307777"/>
          </a:xfrm>
          <a:prstGeom prst="rect">
            <a:avLst/>
          </a:prstGeom>
          <a:noFill/>
        </p:spPr>
        <p:txBody>
          <a:bodyPr wrap="square" rtlCol="0">
            <a:spAutoFit/>
          </a:bodyPr>
          <a:lstStyle/>
          <a:p>
            <a:pPr algn="ctr"/>
            <a:r>
              <a:rPr lang="ja-JP" altLang="en-US" sz="1400" b="0" i="0" dirty="0">
                <a:solidFill>
                  <a:schemeClr val="accent1">
                    <a:lumMod val="75000"/>
                  </a:schemeClr>
                </a:solidFill>
                <a:effectLst/>
                <a:latin typeface="メイリオ" panose="020B0604030504040204" pitchFamily="50" charset="-128"/>
                <a:ea typeface="メイリオ" panose="020B0604030504040204" pitchFamily="50" charset="-128"/>
              </a:rPr>
              <a:t>省エネ</a:t>
            </a:r>
            <a:endParaRPr kumimoji="1" lang="ja-JP" altLang="en-US" sz="1200" dirty="0">
              <a:solidFill>
                <a:schemeClr val="accent1">
                  <a:lumMod val="75000"/>
                </a:schemeClr>
              </a:solidFill>
              <a:latin typeface="メイリオ" panose="020B0604030504040204" pitchFamily="50" charset="-128"/>
              <a:ea typeface="メイリオ" panose="020B0604030504040204" pitchFamily="50" charset="-128"/>
            </a:endParaRPr>
          </a:p>
        </p:txBody>
      </p:sp>
      <p:pic>
        <p:nvPicPr>
          <p:cNvPr id="30" name="Picture 2" descr="省エネラベルの見方と省エネラベリング制度について 「Energy Navi]">
            <a:extLst>
              <a:ext uri="{FF2B5EF4-FFF2-40B4-BE49-F238E27FC236}">
                <a16:creationId xmlns:a16="http://schemas.microsoft.com/office/drawing/2014/main" id="{9F475BFB-CAEC-E508-B111-D9ED18AABD6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025" b="89982" l="10000" r="90000">
                        <a14:foregroundMark x1="45309" y1="9025" x2="46111" y2="9025"/>
                        <a14:foregroundMark x1="56975" y1="22383" x2="58642" y2="22383"/>
                        <a14:foregroundMark x1="44198" y1="89801" x2="47778" y2="89801"/>
                        <a14:foregroundMark x1="41667" y1="25632" x2="51173" y2="32762"/>
                        <a14:foregroundMark x1="51173" y1="32762" x2="62469" y2="50632"/>
                        <a14:foregroundMark x1="62469" y1="50632" x2="66173" y2="31949"/>
                        <a14:foregroundMark x1="66173" y1="31949" x2="61049" y2="19585"/>
                        <a14:foregroundMark x1="61049" y1="19585" x2="53025" y2="18502"/>
                        <a14:foregroundMark x1="53025" y1="18502" x2="45926" y2="43953"/>
                        <a14:foregroundMark x1="45926" y1="43953" x2="45556" y2="51625"/>
                        <a14:foregroundMark x1="51358" y1="14260" x2="37593" y2="41245"/>
                        <a14:foregroundMark x1="37593" y1="41245" x2="36667" y2="44314"/>
                        <a14:foregroundMark x1="48889" y1="28881" x2="68704" y2="33845"/>
                        <a14:foregroundMark x1="68704" y1="33845" x2="69938" y2="46029"/>
                        <a14:foregroundMark x1="69938" y1="46029" x2="63827" y2="52978"/>
                        <a14:foregroundMark x1="63827" y1="52978" x2="52531" y2="54513"/>
                        <a14:foregroundMark x1="52531" y1="54513" x2="49383" y2="40433"/>
                        <a14:foregroundMark x1="49383" y1="40433" x2="53086" y2="53430"/>
                        <a14:foregroundMark x1="53086" y1="53430" x2="53086" y2="53700"/>
                      </a14:backgroundRemoval>
                    </a14:imgEffect>
                  </a14:imgLayer>
                </a14:imgProps>
              </a:ext>
              <a:ext uri="{28A0092B-C50C-407E-A947-70E740481C1C}">
                <a14:useLocalDpi xmlns:a14="http://schemas.microsoft.com/office/drawing/2010/main" val="0"/>
              </a:ext>
            </a:extLst>
          </a:blip>
          <a:srcRect l="14102" r="16218"/>
          <a:stretch/>
        </p:blipFill>
        <p:spPr bwMode="auto">
          <a:xfrm>
            <a:off x="6220208" y="12167"/>
            <a:ext cx="543061" cy="533112"/>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グループ化 33">
            <a:extLst>
              <a:ext uri="{FF2B5EF4-FFF2-40B4-BE49-F238E27FC236}">
                <a16:creationId xmlns:a16="http://schemas.microsoft.com/office/drawing/2014/main" id="{09F6CA99-2469-00C6-0416-51B8D46EFE87}"/>
              </a:ext>
            </a:extLst>
          </p:cNvPr>
          <p:cNvGrpSpPr/>
          <p:nvPr/>
        </p:nvGrpSpPr>
        <p:grpSpPr>
          <a:xfrm>
            <a:off x="749861" y="5450031"/>
            <a:ext cx="5689110" cy="2241950"/>
            <a:chOff x="749861" y="5438308"/>
            <a:chExt cx="5689110" cy="2241950"/>
          </a:xfrm>
        </p:grpSpPr>
        <p:pic>
          <p:nvPicPr>
            <p:cNvPr id="9" name="図 8">
              <a:extLst>
                <a:ext uri="{FF2B5EF4-FFF2-40B4-BE49-F238E27FC236}">
                  <a16:creationId xmlns:a16="http://schemas.microsoft.com/office/drawing/2014/main" id="{D1ED4FE0-1069-2629-DE40-7B5668395E48}"/>
                </a:ext>
              </a:extLst>
            </p:cNvPr>
            <p:cNvPicPr>
              <a:picLocks noChangeAspect="1"/>
            </p:cNvPicPr>
            <p:nvPr/>
          </p:nvPicPr>
          <p:blipFill>
            <a:blip r:embed="rId8"/>
            <a:stretch>
              <a:fillRect/>
            </a:stretch>
          </p:blipFill>
          <p:spPr>
            <a:xfrm>
              <a:off x="794169" y="5438308"/>
              <a:ext cx="5644802" cy="2241950"/>
            </a:xfrm>
            <a:prstGeom prst="rect">
              <a:avLst/>
            </a:prstGeom>
          </p:spPr>
        </p:pic>
        <p:sp>
          <p:nvSpPr>
            <p:cNvPr id="33" name="正方形/長方形 32">
              <a:extLst>
                <a:ext uri="{FF2B5EF4-FFF2-40B4-BE49-F238E27FC236}">
                  <a16:creationId xmlns:a16="http://schemas.microsoft.com/office/drawing/2014/main" id="{21703812-0D8B-6400-D515-3F533B33D427}"/>
                </a:ext>
              </a:extLst>
            </p:cNvPr>
            <p:cNvSpPr/>
            <p:nvPr/>
          </p:nvSpPr>
          <p:spPr>
            <a:xfrm>
              <a:off x="749861" y="7482627"/>
              <a:ext cx="4401683" cy="15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a:extLst>
              <a:ext uri="{FF2B5EF4-FFF2-40B4-BE49-F238E27FC236}">
                <a16:creationId xmlns:a16="http://schemas.microsoft.com/office/drawing/2014/main" id="{981BD2E2-AFB1-179E-E2A9-22DC49C8E8B0}"/>
              </a:ext>
            </a:extLst>
          </p:cNvPr>
          <p:cNvPicPr>
            <a:picLocks noChangeAspect="1"/>
          </p:cNvPicPr>
          <p:nvPr/>
        </p:nvPicPr>
        <p:blipFill rotWithShape="1">
          <a:blip r:embed="rId9"/>
          <a:srcRect l="1" r="152"/>
          <a:stretch/>
        </p:blipFill>
        <p:spPr>
          <a:xfrm>
            <a:off x="-6230" y="3355726"/>
            <a:ext cx="6875364" cy="2108108"/>
          </a:xfrm>
          <a:prstGeom prst="rect">
            <a:avLst/>
          </a:prstGeom>
        </p:spPr>
      </p:pic>
      <p:pic>
        <p:nvPicPr>
          <p:cNvPr id="4" name="図 3">
            <a:extLst>
              <a:ext uri="{FF2B5EF4-FFF2-40B4-BE49-F238E27FC236}">
                <a16:creationId xmlns:a16="http://schemas.microsoft.com/office/drawing/2014/main" id="{184EAE5E-A1AC-BE5B-A451-056FB0756D24}"/>
              </a:ext>
            </a:extLst>
          </p:cNvPr>
          <p:cNvPicPr>
            <a:picLocks noChangeAspect="1"/>
          </p:cNvPicPr>
          <p:nvPr/>
        </p:nvPicPr>
        <p:blipFill>
          <a:blip r:embed="rId10"/>
          <a:stretch>
            <a:fillRect/>
          </a:stretch>
        </p:blipFill>
        <p:spPr>
          <a:xfrm>
            <a:off x="349405" y="2116434"/>
            <a:ext cx="713865" cy="613620"/>
          </a:xfrm>
          <a:prstGeom prst="rect">
            <a:avLst/>
          </a:prstGeom>
        </p:spPr>
      </p:pic>
      <p:pic>
        <p:nvPicPr>
          <p:cNvPr id="8" name="図 7">
            <a:extLst>
              <a:ext uri="{FF2B5EF4-FFF2-40B4-BE49-F238E27FC236}">
                <a16:creationId xmlns:a16="http://schemas.microsoft.com/office/drawing/2014/main" id="{87EBD4CB-57EB-630D-B6E5-015BCDC7C6FE}"/>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667" b="99167" l="800" r="99800">
                        <a14:foregroundMark x1="5200" y1="3333" x2="2800" y2="25417"/>
                        <a14:foregroundMark x1="2800" y1="25417" x2="7200" y2="75417"/>
                        <a14:foregroundMark x1="7200" y1="75417" x2="19600" y2="90833"/>
                        <a14:foregroundMark x1="19600" y1="90833" x2="32200" y2="34167"/>
                        <a14:foregroundMark x1="32200" y1="34167" x2="63800" y2="37083"/>
                        <a14:foregroundMark x1="63800" y1="37083" x2="72800" y2="16250"/>
                        <a14:foregroundMark x1="72800" y1="16250" x2="81400" y2="50000"/>
                        <a14:foregroundMark x1="81400" y1="50000" x2="75400" y2="75417"/>
                        <a14:foregroundMark x1="75400" y1="75417" x2="64800" y2="80000"/>
                        <a14:foregroundMark x1="64800" y1="80000" x2="74200" y2="56667"/>
                        <a14:foregroundMark x1="74200" y1="56667" x2="84800" y2="60417"/>
                        <a14:foregroundMark x1="84800" y1="60417" x2="90000" y2="83333"/>
                        <a14:foregroundMark x1="90000" y1="83333" x2="95600" y2="92917"/>
                        <a14:foregroundMark x1="4200" y1="6667" x2="2200" y2="80833"/>
                        <a14:foregroundMark x1="2200" y1="80833" x2="3400" y2="77917"/>
                        <a14:foregroundMark x1="6400" y1="2500" x2="47400" y2="833"/>
                        <a14:foregroundMark x1="47400" y1="833" x2="58200" y2="833"/>
                        <a14:foregroundMark x1="58200" y1="833" x2="69000" y2="0"/>
                        <a14:foregroundMark x1="69000" y1="0" x2="80400" y2="1667"/>
                        <a14:foregroundMark x1="80400" y1="1667" x2="69000" y2="13750"/>
                        <a14:foregroundMark x1="69000" y1="13750" x2="19000" y2="14583"/>
                        <a14:foregroundMark x1="19000" y1="14583" x2="8800" y2="39167"/>
                        <a14:foregroundMark x1="8800" y1="39167" x2="24400" y2="36667"/>
                        <a14:foregroundMark x1="24400" y1="36667" x2="54600" y2="12917"/>
                        <a14:foregroundMark x1="54600" y1="12917" x2="57800" y2="49167"/>
                        <a14:foregroundMark x1="57800" y1="49167" x2="38200" y2="78750"/>
                        <a14:foregroundMark x1="38200" y1="78750" x2="43600" y2="42083"/>
                        <a14:foregroundMark x1="43600" y1="42083" x2="51200" y2="70833"/>
                        <a14:foregroundMark x1="51200" y1="70833" x2="41400" y2="50833"/>
                        <a14:foregroundMark x1="41400" y1="50833" x2="76400" y2="54167"/>
                        <a14:foregroundMark x1="76400" y1="54167" x2="85200" y2="32083"/>
                        <a14:foregroundMark x1="85200" y1="32083" x2="95000" y2="49583"/>
                        <a14:foregroundMark x1="95000" y1="49583" x2="86800" y2="78333"/>
                        <a14:foregroundMark x1="86800" y1="78333" x2="15200" y2="87500"/>
                        <a14:foregroundMark x1="15200" y1="87500" x2="15000" y2="91250"/>
                        <a14:foregroundMark x1="6400" y1="3750" x2="800" y2="21667"/>
                        <a14:foregroundMark x1="800" y1="21667" x2="800" y2="65417"/>
                        <a14:foregroundMark x1="1000" y1="67917" x2="2800" y2="89583"/>
                        <a14:foregroundMark x1="2800" y1="89583" x2="12800" y2="96667"/>
                        <a14:foregroundMark x1="12800" y1="96667" x2="18600" y2="95833"/>
                        <a14:foregroundMark x1="4400" y1="95417" x2="4400" y2="95417"/>
                        <a14:foregroundMark x1="9200" y1="98333" x2="9200" y2="98333"/>
                        <a14:foregroundMark x1="18800" y1="97083" x2="21000" y2="97083"/>
                        <a14:foregroundMark x1="13800" y1="49583" x2="16600" y2="76250"/>
                        <a14:foregroundMark x1="16600" y1="76250" x2="28800" y2="77917"/>
                        <a14:foregroundMark x1="28800" y1="77917" x2="38400" y2="43750"/>
                        <a14:foregroundMark x1="38400" y1="43750" x2="36000" y2="17500"/>
                        <a14:foregroundMark x1="36000" y1="17500" x2="14800" y2="25417"/>
                        <a14:foregroundMark x1="19800" y1="45000" x2="26000" y2="58750"/>
                        <a14:foregroundMark x1="36800" y1="62083" x2="32200" y2="74583"/>
                        <a14:foregroundMark x1="35600" y1="83750" x2="35600" y2="85000"/>
                        <a14:foregroundMark x1="63200" y1="36250" x2="81200" y2="15417"/>
                        <a14:foregroundMark x1="81200" y1="15417" x2="85800" y2="20833"/>
                        <a14:foregroundMark x1="81200" y1="1250" x2="91800" y2="5000"/>
                        <a14:foregroundMark x1="91800" y1="5000" x2="99000" y2="19583"/>
                        <a14:foregroundMark x1="99000" y1="19583" x2="99000" y2="23333"/>
                        <a14:foregroundMark x1="95200" y1="5417" x2="95200" y2="5417"/>
                        <a14:foregroundMark x1="99200" y1="25000" x2="98000" y2="52500"/>
                        <a14:foregroundMark x1="29200" y1="99167" x2="73000" y2="99583"/>
                        <a14:foregroundMark x1="73000" y1="99583" x2="96400" y2="93333"/>
                        <a14:foregroundMark x1="96400" y1="93333" x2="99800" y2="48333"/>
                        <a14:foregroundMark x1="87800" y1="99167" x2="90800" y2="98333"/>
                        <a14:foregroundMark x1="63400" y1="38333" x2="72600" y2="38750"/>
                        <a14:foregroundMark x1="12400" y1="48750" x2="13400" y2="70417"/>
                        <a14:foregroundMark x1="13400" y1="70417" x2="15000" y2="78750"/>
                        <a14:backgroundMark x1="2000" y1="3333" x2="2200" y2="1250"/>
                        <a14:backgroundMark x1="98800" y1="2917" x2="98800" y2="2917"/>
                        <a14:backgroundMark x1="98000" y1="97083" x2="98400" y2="95000"/>
                        <a14:backgroundMark x1="1000" y1="96667" x2="1000" y2="96667"/>
                      </a14:backgroundRemoval>
                    </a14:imgEffect>
                  </a14:imgLayer>
                </a14:imgProps>
              </a:ext>
            </a:extLst>
          </a:blip>
          <a:stretch>
            <a:fillRect/>
          </a:stretch>
        </p:blipFill>
        <p:spPr>
          <a:xfrm>
            <a:off x="149400" y="373205"/>
            <a:ext cx="641202" cy="307777"/>
          </a:xfrm>
          <a:prstGeom prst="rect">
            <a:avLst/>
          </a:prstGeom>
        </p:spPr>
      </p:pic>
    </p:spTree>
    <p:extLst>
      <p:ext uri="{BB962C8B-B14F-4D97-AF65-F5344CB8AC3E}">
        <p14:creationId xmlns:p14="http://schemas.microsoft.com/office/powerpoint/2010/main" val="38338233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1131</TotalTime>
  <Words>210</Words>
  <Application>Microsoft Office PowerPoint</Application>
  <PresentationFormat>A4 210 x 297 mm</PresentationFormat>
  <Paragraphs>20</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コントローラー基礎１</dc:title>
  <dc:creator>katsushi-masuda@jcom.home.ne.jp</dc:creator>
  <cp:lastModifiedBy>増田 勝志</cp:lastModifiedBy>
  <cp:revision>45</cp:revision>
  <cp:lastPrinted>2023-05-23T10:42:11Z</cp:lastPrinted>
  <dcterms:created xsi:type="dcterms:W3CDTF">2022-08-28T01:25:59Z</dcterms:created>
  <dcterms:modified xsi:type="dcterms:W3CDTF">2023-05-23T23:56:06Z</dcterms:modified>
</cp:coreProperties>
</file>